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58" r:id="rId4"/>
    <p:sldId id="259" r:id="rId5"/>
    <p:sldId id="262" r:id="rId6"/>
    <p:sldId id="260" r:id="rId7"/>
    <p:sldId id="263" r:id="rId8"/>
    <p:sldId id="281" r:id="rId9"/>
    <p:sldId id="261" r:id="rId10"/>
    <p:sldId id="264" r:id="rId11"/>
    <p:sldId id="265" r:id="rId12"/>
    <p:sldId id="266" r:id="rId13"/>
    <p:sldId id="267" r:id="rId14"/>
    <p:sldId id="268" r:id="rId15"/>
    <p:sldId id="270" r:id="rId16"/>
    <p:sldId id="269" r:id="rId17"/>
    <p:sldId id="271" r:id="rId18"/>
    <p:sldId id="272" r:id="rId19"/>
    <p:sldId id="273" r:id="rId20"/>
    <p:sldId id="274" r:id="rId21"/>
    <p:sldId id="275" r:id="rId22"/>
    <p:sldId id="285" r:id="rId23"/>
    <p:sldId id="289" r:id="rId24"/>
    <p:sldId id="286" r:id="rId25"/>
    <p:sldId id="287" r:id="rId26"/>
    <p:sldId id="288" r:id="rId27"/>
    <p:sldId id="276" r:id="rId28"/>
    <p:sldId id="277" r:id="rId29"/>
    <p:sldId id="278" r:id="rId30"/>
    <p:sldId id="282" r:id="rId31"/>
    <p:sldId id="283" r:id="rId32"/>
    <p:sldId id="279" r:id="rId33"/>
    <p:sldId id="284" r:id="rId34"/>
    <p:sldId id="290" r:id="rId35"/>
    <p:sldId id="280"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7">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2865275742@qq.com" initials="2"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0C226"/>
    <a:srgbClr val="567417"/>
    <a:srgbClr val="4D4D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97" autoAdjust="0"/>
    <p:restoredTop sz="71375" autoAdjust="0"/>
  </p:normalViewPr>
  <p:slideViewPr>
    <p:cSldViewPr snapToGrid="0">
      <p:cViewPr varScale="1">
        <p:scale>
          <a:sx n="58" d="100"/>
          <a:sy n="58" d="100"/>
        </p:scale>
        <p:origin x="1435" y="197"/>
      </p:cViewPr>
      <p:guideLst>
        <p:guide orient="horz" pos="2160"/>
        <p:guide pos="383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hdphoto1.wdp>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7DEE47-943B-4C21-B342-C9AC8D325A9D}" type="datetimeFigureOut">
              <a:rPr lang="zh-CN" altLang="en-US" smtClean="0"/>
              <a:t>2019/4/26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7B56FD-A341-48AF-8625-7BBAED0B0FA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1</a:t>
            </a:fld>
            <a:endParaRPr lang="zh-CN" altLang="en-US"/>
          </a:p>
        </p:txBody>
      </p:sp>
    </p:spTree>
    <p:extLst>
      <p:ext uri="{BB962C8B-B14F-4D97-AF65-F5344CB8AC3E}">
        <p14:creationId xmlns:p14="http://schemas.microsoft.com/office/powerpoint/2010/main" val="26834345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12</a:t>
            </a:fld>
            <a:endParaRPr lang="zh-CN" altLang="en-US"/>
          </a:p>
        </p:txBody>
      </p:sp>
    </p:spTree>
    <p:extLst>
      <p:ext uri="{BB962C8B-B14F-4D97-AF65-F5344CB8AC3E}">
        <p14:creationId xmlns:p14="http://schemas.microsoft.com/office/powerpoint/2010/main" val="826047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latin typeface="微软雅黑" panose="020B0503020204020204" pitchFamily="34" charset="-122"/>
              <a:ea typeface="微软雅黑" panose="020B0503020204020204" pitchFamily="34" charset="-122"/>
              <a:sym typeface="+mn-ea"/>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latin typeface="微软雅黑" panose="020B0503020204020204" pitchFamily="34" charset="-122"/>
              <a:ea typeface="微软雅黑" panose="020B0503020204020204" pitchFamily="34" charset="-122"/>
              <a:sym typeface="+mn-ea"/>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19</a:t>
            </a:fld>
            <a:endParaRPr lang="zh-CN" altLang="en-US"/>
          </a:p>
        </p:txBody>
      </p:sp>
    </p:spTree>
    <p:extLst>
      <p:ext uri="{BB962C8B-B14F-4D97-AF65-F5344CB8AC3E}">
        <p14:creationId xmlns:p14="http://schemas.microsoft.com/office/powerpoint/2010/main" val="12994484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21</a:t>
            </a:fld>
            <a:endParaRPr lang="zh-CN" altLang="en-US"/>
          </a:p>
        </p:txBody>
      </p:sp>
    </p:spTree>
    <p:extLst>
      <p:ext uri="{BB962C8B-B14F-4D97-AF65-F5344CB8AC3E}">
        <p14:creationId xmlns:p14="http://schemas.microsoft.com/office/powerpoint/2010/main" val="28745157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登陆网页易班后，点击这个应用广场</a:t>
            </a:r>
          </a:p>
        </p:txBody>
      </p:sp>
      <p:sp>
        <p:nvSpPr>
          <p:cNvPr id="4" name="灯片编号占位符 3"/>
          <p:cNvSpPr>
            <a:spLocks noGrp="1"/>
          </p:cNvSpPr>
          <p:nvPr>
            <p:ph type="sldNum" sz="quarter" idx="5"/>
          </p:nvPr>
        </p:nvSpPr>
        <p:spPr/>
        <p:txBody>
          <a:bodyPr/>
          <a:lstStyle/>
          <a:p>
            <a:fld id="{877B56FD-A341-48AF-8625-7BBAED0B0FA3}" type="slidenum">
              <a:rPr lang="zh-CN" altLang="en-US" smtClean="0"/>
              <a:t>23</a:t>
            </a:fld>
            <a:endParaRPr lang="zh-CN" altLang="en-US"/>
          </a:p>
        </p:txBody>
      </p:sp>
    </p:spTree>
    <p:extLst>
      <p:ext uri="{BB962C8B-B14F-4D97-AF65-F5344CB8AC3E}">
        <p14:creationId xmlns:p14="http://schemas.microsoft.com/office/powerpoint/2010/main" val="14718064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然后点击开发者</a:t>
            </a:r>
          </a:p>
        </p:txBody>
      </p:sp>
      <p:sp>
        <p:nvSpPr>
          <p:cNvPr id="4" name="灯片编号占位符 3"/>
          <p:cNvSpPr>
            <a:spLocks noGrp="1"/>
          </p:cNvSpPr>
          <p:nvPr>
            <p:ph type="sldNum" sz="quarter" idx="5"/>
          </p:nvPr>
        </p:nvSpPr>
        <p:spPr/>
        <p:txBody>
          <a:bodyPr/>
          <a:lstStyle/>
          <a:p>
            <a:fld id="{877B56FD-A341-48AF-8625-7BBAED0B0FA3}" type="slidenum">
              <a:rPr lang="zh-CN" altLang="en-US" smtClean="0"/>
              <a:t>24</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在右上角这里点击个人中心</a:t>
            </a:r>
          </a:p>
        </p:txBody>
      </p:sp>
      <p:sp>
        <p:nvSpPr>
          <p:cNvPr id="4" name="灯片编号占位符 3"/>
          <p:cNvSpPr>
            <a:spLocks noGrp="1"/>
          </p:cNvSpPr>
          <p:nvPr>
            <p:ph type="sldNum" sz="quarter" idx="5"/>
          </p:nvPr>
        </p:nvSpPr>
        <p:spPr/>
        <p:txBody>
          <a:bodyPr/>
          <a:lstStyle/>
          <a:p>
            <a:fld id="{877B56FD-A341-48AF-8625-7BBAED0B0FA3}" type="slidenum">
              <a:rPr lang="zh-CN" altLang="en-US" smtClean="0"/>
              <a:t>25</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2</a:t>
            </a:fld>
            <a:endParaRPr lang="zh-CN" altLang="en-US"/>
          </a:p>
        </p:txBody>
      </p:sp>
    </p:spTree>
    <p:extLst>
      <p:ext uri="{BB962C8B-B14F-4D97-AF65-F5344CB8AC3E}">
        <p14:creationId xmlns:p14="http://schemas.microsoft.com/office/powerpoint/2010/main" val="41243300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26</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人升</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是一款游戏人生化的待办事项管理应用，通过完成你自己设定的事项，可以提升你的各种虚拟属性点。第二张图是代办事件表，你可以创建任务，完成了就点一下那个小圆点。第三页是你的状态，就是属性版，在上面你可以看到你通过完成任务积累的各项属性，而且他还有计步功能，每天你走的步数可以变为力量值。然后最后一张是社区界面，大家可以在里面建立打卡群啊什么的，互相监督。大家可以在应用商城找到这款</a:t>
            </a:r>
            <a:r>
              <a:rPr lang="en-US" altLang="zh-CN" sz="1200" kern="1200" dirty="0">
                <a:solidFill>
                  <a:schemeClr val="tx1"/>
                </a:solidFill>
                <a:effectLst/>
                <a:latin typeface="+mn-lt"/>
                <a:ea typeface="+mn-ea"/>
                <a:cs typeface="+mn-cs"/>
              </a:rPr>
              <a:t>APP</a:t>
            </a:r>
            <a:r>
              <a:rPr lang="zh-CN" altLang="en-US" sz="1200" kern="1200" dirty="0">
                <a:solidFill>
                  <a:schemeClr val="tx1"/>
                </a:solidFill>
                <a:effectLst/>
                <a:latin typeface="+mn-lt"/>
                <a:ea typeface="+mn-ea"/>
                <a:cs typeface="+mn-cs"/>
              </a:rPr>
              <a:t>体验一下。</a:t>
            </a:r>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28</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mn-lt"/>
                <a:ea typeface="+mn-ea"/>
                <a:cs typeface="+mn-cs"/>
              </a:rPr>
              <a:t>“校园共享雨伞”顾名思义就是一个共享雨伞的平台，就是当你在下雨天发现自己没带伞，就可以通过这个应用找到附近闲置的伞或者与你目的地相同或顺路的伞，当你有伞的时候你也可以发布在上面，帮助他人。第一页是授权界面，第二页就是登陆后的首页，功能明了。第三页是你发布伞是可添加的个人信息方便别人借伞，下一页是发布界面，下一页是找伞界面，你可以查看你附近的伞，这个应用在易班应用广场里面有大家可以体验一下。</a:t>
            </a:r>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29</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mn-lt"/>
                <a:ea typeface="+mn-ea"/>
                <a:cs typeface="+mn-cs"/>
              </a:rPr>
              <a:t>千里千寻是一个寻物以及失物招领的应用，使用者可以在上面发布寻物启事或失物招领，相信不用我多说大家也能了解他的功能了。第一页是个人页面，第二页就是首页了，可以在上面看到近期发布的寻物启事或失物招领，第三页是发布页面，你可以编辑主题 ，上传图片，增加标签，增加具体的描述还有联系方式，最后一页就是光荣榜啦，助人为乐的同学将上榜接受表扬</a:t>
            </a:r>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30</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mn-lt"/>
                <a:ea typeface="+mn-ea"/>
                <a:cs typeface="+mn-cs"/>
              </a:rPr>
              <a:t>华农人的二手信息平台，也叫华农闲鱼，是一个发布或者购买闲置物品的应用，类似于大家熟悉的闲鱼。</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易班授权后，你可以在里面注册自己的账号</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第二张是首页界面，你可以看到功能还是很齐全的，搜索，标签，榜单，活动等</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第三张是你选择某个标签后的结果，比如你选择电子产品</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第四张就是商品详情</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当然你也可以发布自己的闲置物品</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第五页就是对你发布的物品进行管理，以及查看自己的收藏之类的</a:t>
            </a:r>
          </a:p>
          <a:p>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31</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mn-lt"/>
                <a:ea typeface="+mn-ea"/>
                <a:cs typeface="+mn-cs"/>
              </a:rPr>
              <a:t>感谢魏裕彬师兄的精彩解答。</a:t>
            </a:r>
          </a:p>
          <a:p>
            <a:r>
              <a:rPr lang="zh-CN" altLang="en-US" sz="1200" kern="1200">
                <a:solidFill>
                  <a:schemeClr val="tx1"/>
                </a:solidFill>
                <a:effectLst/>
                <a:latin typeface="+mn-lt"/>
                <a:ea typeface="+mn-ea"/>
                <a:cs typeface="+mn-cs"/>
              </a:rPr>
              <a:t>宣讲会的最后，我们还安排了一个压轴抽奖，我们的奖品是小米保温杯一个。准备好了吗，开始，三二一，停，恭喜本场最幸运的幸运儿，有请工作人员递上礼品。</a:t>
            </a:r>
          </a:p>
          <a:p>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34</a:t>
            </a:fld>
            <a:endParaRPr lang="zh-CN" altLang="en-US"/>
          </a:p>
        </p:txBody>
      </p:sp>
    </p:spTree>
    <p:extLst>
      <p:ext uri="{BB962C8B-B14F-4D97-AF65-F5344CB8AC3E}">
        <p14:creationId xmlns:p14="http://schemas.microsoft.com/office/powerpoint/2010/main" val="22685490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35</a:t>
            </a:fld>
            <a:endParaRPr lang="zh-CN" altLang="en-US"/>
          </a:p>
        </p:txBody>
      </p:sp>
    </p:spTree>
    <p:extLst>
      <p:ext uri="{BB962C8B-B14F-4D97-AF65-F5344CB8AC3E}">
        <p14:creationId xmlns:p14="http://schemas.microsoft.com/office/powerpoint/2010/main" val="2839904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3</a:t>
            </a:fld>
            <a:endParaRPr lang="zh-CN" altLang="en-US"/>
          </a:p>
        </p:txBody>
      </p:sp>
    </p:spTree>
    <p:extLst>
      <p:ext uri="{BB962C8B-B14F-4D97-AF65-F5344CB8AC3E}">
        <p14:creationId xmlns:p14="http://schemas.microsoft.com/office/powerpoint/2010/main" val="26811310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4</a:t>
            </a:fld>
            <a:endParaRPr lang="zh-CN" altLang="en-US"/>
          </a:p>
        </p:txBody>
      </p:sp>
    </p:spTree>
    <p:extLst>
      <p:ext uri="{BB962C8B-B14F-4D97-AF65-F5344CB8AC3E}">
        <p14:creationId xmlns:p14="http://schemas.microsoft.com/office/powerpoint/2010/main" val="11735427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7B56FD-A341-48AF-8625-7BBAED0B0FA3}" type="slidenum">
              <a:rPr lang="zh-CN" altLang="en-US" smtClean="0"/>
              <a:t>10</a:t>
            </a:fld>
            <a:endParaRPr lang="zh-CN" altLang="en-US"/>
          </a:p>
        </p:txBody>
      </p:sp>
    </p:spTree>
    <p:extLst>
      <p:ext uri="{BB962C8B-B14F-4D97-AF65-F5344CB8AC3E}">
        <p14:creationId xmlns:p14="http://schemas.microsoft.com/office/powerpoint/2010/main" val="24392498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panose="020B0604020202020204"/>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panose="020B0604020202020204"/>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panose="020B0604020202020204"/>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panose="020B0604020202020204"/>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4/26/2019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2A54C80-263E-416B-A8E0-580EDEADCBDC}" type="datetimeFigureOut">
              <a:rPr lang="en-US" smtClean="0"/>
              <a:t>4/26/2019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t>4/26/2019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t>4/26/2019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jpe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file:///C:\Users\28652\Desktop\&#36731;&#24212;&#29992;&#24320;&#21457;&#22823;&#36187;\css3-hover-button-animation\index.html"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29.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image" Target="../media/image17.jpe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jpeg"/></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file:///C:\Users\28652\Desktop\&#36731;&#24212;&#29992;&#24320;&#21457;&#22823;&#36187;\css3-hover-button-animation\index.html"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5932" y="2774656"/>
            <a:ext cx="9785001" cy="1646302"/>
          </a:xfrm>
        </p:spPr>
        <p:txBody>
          <a:bodyPr/>
          <a:lstStyle/>
          <a:p>
            <a:pPr algn="l"/>
            <a:r>
              <a:rPr lang="en-US" altLang="zh-CN" dirty="0">
                <a:latin typeface="方正综艺简体" panose="03000509000000000000" pitchFamily="65" charset="-122"/>
                <a:ea typeface="方正综艺简体" panose="03000509000000000000" pitchFamily="65" charset="-122"/>
              </a:rPr>
              <a:t>    </a:t>
            </a:r>
            <a:r>
              <a:rPr lang="zh-CN" altLang="en-US" dirty="0">
                <a:latin typeface="方正综艺简体" panose="03000509000000000000" pitchFamily="65" charset="-122"/>
                <a:ea typeface="方正综艺简体" panose="03000509000000000000" pitchFamily="65" charset="-122"/>
              </a:rPr>
              <a:t>第十五届</a:t>
            </a:r>
            <a:r>
              <a:rPr lang="en-US" altLang="zh-CN" dirty="0">
                <a:latin typeface="方正综艺简体" panose="03000509000000000000" pitchFamily="65" charset="-122"/>
                <a:ea typeface="方正综艺简体" panose="03000509000000000000" pitchFamily="65" charset="-122"/>
              </a:rPr>
              <a:t>IT</a:t>
            </a:r>
            <a:r>
              <a:rPr lang="zh-CN" altLang="en-US" dirty="0">
                <a:latin typeface="方正综艺简体" panose="03000509000000000000" pitchFamily="65" charset="-122"/>
                <a:ea typeface="方正综艺简体" panose="03000509000000000000" pitchFamily="65" charset="-122"/>
              </a:rPr>
              <a:t>文化节</a:t>
            </a:r>
            <a:br>
              <a:rPr lang="en-US" altLang="zh-CN" dirty="0">
                <a:latin typeface="方正综艺简体" panose="03000509000000000000" pitchFamily="65" charset="-122"/>
                <a:ea typeface="方正综艺简体" panose="03000509000000000000" pitchFamily="65" charset="-122"/>
              </a:rPr>
            </a:br>
            <a:r>
              <a:rPr lang="en-US" altLang="zh-CN" dirty="0">
                <a:latin typeface="方正综艺简体" panose="03000509000000000000" pitchFamily="65" charset="-122"/>
                <a:ea typeface="方正综艺简体" panose="03000509000000000000" pitchFamily="65" charset="-122"/>
              </a:rPr>
              <a:t>  </a:t>
            </a:r>
            <a:r>
              <a:rPr lang="zh-CN" altLang="en-US" dirty="0">
                <a:latin typeface="方正综艺简体" panose="03000509000000000000" pitchFamily="65" charset="-122"/>
                <a:ea typeface="方正综艺简体" panose="03000509000000000000" pitchFamily="65" charset="-122"/>
              </a:rPr>
              <a:t>第三届易班轻应用开发大赛</a:t>
            </a:r>
            <a:br>
              <a:rPr lang="zh-CN" altLang="en-US" dirty="0"/>
            </a:br>
            <a:r>
              <a:rPr lang="zh-CN" altLang="en-US" dirty="0">
                <a:latin typeface="方正综艺简体" panose="03000509000000000000" pitchFamily="65" charset="-122"/>
                <a:ea typeface="方正综艺简体" panose="03000509000000000000" pitchFamily="65" charset="-122"/>
              </a:rPr>
              <a:t>宣讲会</a:t>
            </a:r>
            <a:endParaRPr lang="zh-CN" altLang="en-US" dirty="0"/>
          </a:p>
        </p:txBody>
      </p:sp>
      <p:sp>
        <p:nvSpPr>
          <p:cNvPr id="3" name="副标题 2"/>
          <p:cNvSpPr>
            <a:spLocks noGrp="1"/>
          </p:cNvSpPr>
          <p:nvPr>
            <p:ph type="subTitle" idx="1"/>
          </p:nvPr>
        </p:nvSpPr>
        <p:spPr>
          <a:xfrm>
            <a:off x="645932" y="5346973"/>
            <a:ext cx="8444801" cy="1096899"/>
          </a:xfrm>
        </p:spPr>
        <p:txBody>
          <a:bodyPr>
            <a:normAutofit/>
          </a:bodyPr>
          <a:lstStyle/>
          <a:p>
            <a:pPr algn="l"/>
            <a:r>
              <a:rPr lang="zh-CN" altLang="en-US" dirty="0">
                <a:latin typeface="微软雅黑" panose="020B0503020204020204" pitchFamily="34" charset="-122"/>
                <a:ea typeface="微软雅黑" panose="020B0503020204020204" pitchFamily="34" charset="-122"/>
              </a:rPr>
              <a:t>主办单位    学生工作部（处）易班发展中心</a:t>
            </a:r>
          </a:p>
          <a:p>
            <a:pPr algn="l"/>
            <a:r>
              <a:rPr lang="zh-CN" altLang="en-US" dirty="0">
                <a:latin typeface="微软雅黑" panose="020B0503020204020204" pitchFamily="34" charset="-122"/>
                <a:ea typeface="微软雅黑" panose="020B0503020204020204" pitchFamily="34" charset="-122"/>
              </a:rPr>
              <a:t>承办单位    数学与信息学院 、软件学院团委</a:t>
            </a:r>
          </a:p>
          <a:p>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21218" y="2108200"/>
            <a:ext cx="8596668" cy="1320800"/>
          </a:xfrm>
        </p:spPr>
        <p:txBody>
          <a:bodyPr>
            <a:normAutofit/>
          </a:bodyPr>
          <a:lstStyle/>
          <a:p>
            <a:r>
              <a:rPr lang="zh-CN" altLang="en-US" sz="7200" dirty="0">
                <a:latin typeface="方正综艺简体" panose="03000509000000000000" pitchFamily="65" charset="-122"/>
                <a:ea typeface="方正综艺简体" panose="03000509000000000000" pitchFamily="65" charset="-122"/>
              </a:rPr>
              <a:t>作品提交形式</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2152650" y="847724"/>
            <a:ext cx="9201150" cy="5305425"/>
          </a:xfrm>
          <a:prstGeom prst="rect">
            <a:avLst/>
          </a:pr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81250" y="600074"/>
            <a:ext cx="9201150" cy="53054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2852737" y="952501"/>
            <a:ext cx="8258175" cy="4801314"/>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）打包提交</a:t>
            </a:r>
            <a:r>
              <a:rPr lang="zh-CN" altLang="en-US" sz="2400" b="1" u="sng" dirty="0">
                <a:latin typeface="微软雅黑" panose="020B0503020204020204" pitchFamily="34" charset="-122"/>
                <a:ea typeface="微软雅黑" panose="020B0503020204020204" pitchFamily="34" charset="-122"/>
              </a:rPr>
              <a:t>源代码</a:t>
            </a:r>
            <a:r>
              <a:rPr lang="zh-CN" altLang="en-US" sz="2400" dirty="0">
                <a:latin typeface="微软雅黑" panose="020B0503020204020204" pitchFamily="34" charset="-122"/>
                <a:ea typeface="微软雅黑" panose="020B0503020204020204" pitchFamily="34" charset="-122"/>
              </a:rPr>
              <a:t>提交。</a:t>
            </a:r>
          </a:p>
          <a:p>
            <a:pPr>
              <a:lnSpc>
                <a:spcPct val="150000"/>
              </a:lnSpc>
            </a:pP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）作品</a:t>
            </a:r>
            <a:r>
              <a:rPr lang="zh-CN" altLang="en-US" sz="2400" b="1" u="sng" dirty="0">
                <a:latin typeface="微软雅黑" panose="020B0503020204020204" pitchFamily="34" charset="-122"/>
                <a:ea typeface="微软雅黑" panose="020B0503020204020204" pitchFamily="34" charset="-122"/>
              </a:rPr>
              <a:t>部署在服务器</a:t>
            </a:r>
            <a:r>
              <a:rPr lang="zh-CN" altLang="en-US" sz="2400" dirty="0">
                <a:latin typeface="微软雅黑" panose="020B0503020204020204" pitchFamily="34" charset="-122"/>
                <a:ea typeface="微软雅黑" panose="020B0503020204020204" pitchFamily="34" charset="-122"/>
              </a:rPr>
              <a:t>上，发送</a:t>
            </a:r>
            <a:r>
              <a:rPr lang="zh-CN" altLang="en-US" sz="2400" b="1" u="sng" dirty="0">
                <a:latin typeface="微软雅黑" panose="020B0503020204020204" pitchFamily="34" charset="-122"/>
                <a:ea typeface="微软雅黑" panose="020B0503020204020204" pitchFamily="34" charset="-122"/>
              </a:rPr>
              <a:t>能浏览的链接</a:t>
            </a:r>
            <a:r>
              <a:rPr lang="zh-CN" altLang="en-US" sz="2400" dirty="0">
                <a:latin typeface="微软雅黑" panose="020B0503020204020204" pitchFamily="34" charset="-122"/>
                <a:ea typeface="微软雅黑" panose="020B0503020204020204" pitchFamily="34" charset="-122"/>
              </a:rPr>
              <a:t>。如果需要邀请才能观看，请准备好一个</a:t>
            </a:r>
            <a:r>
              <a:rPr lang="zh-CN" altLang="en-US" sz="2400" b="1" u="sng" dirty="0">
                <a:latin typeface="微软雅黑" panose="020B0503020204020204" pitchFamily="34" charset="-122"/>
                <a:ea typeface="微软雅黑" panose="020B0503020204020204" pitchFamily="34" charset="-122"/>
              </a:rPr>
              <a:t>特定账户</a:t>
            </a:r>
            <a:r>
              <a:rPr lang="zh-CN" altLang="en-US" sz="2400" dirty="0">
                <a:latin typeface="微软雅黑" panose="020B0503020204020204" pitchFamily="34" charset="-122"/>
                <a:ea typeface="微软雅黑" panose="020B0503020204020204" pitchFamily="34" charset="-122"/>
              </a:rPr>
              <a:t>，让评委可以通过此账户进行浏览、评审。</a:t>
            </a:r>
          </a:p>
          <a:p>
            <a:pPr>
              <a:lnSpc>
                <a:spcPct val="150000"/>
              </a:lnSpc>
            </a:pP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3</a:t>
            </a:r>
            <a:r>
              <a:rPr lang="zh-CN" altLang="en-US" sz="2400" dirty="0">
                <a:latin typeface="微软雅黑" panose="020B0503020204020204" pitchFamily="34" charset="-122"/>
                <a:ea typeface="微软雅黑" panose="020B0503020204020204" pitchFamily="34" charset="-122"/>
              </a:rPr>
              <a:t>）对作品的相关介绍：包括作品名称、功能及</a:t>
            </a:r>
            <a:r>
              <a:rPr lang="en-US" altLang="zh-CN" sz="2400" dirty="0">
                <a:latin typeface="微软雅黑" panose="020B0503020204020204" pitchFamily="34" charset="-122"/>
                <a:ea typeface="微软雅黑" panose="020B0503020204020204" pitchFamily="34" charset="-122"/>
              </a:rPr>
              <a:t>3-4</a:t>
            </a:r>
            <a:r>
              <a:rPr lang="zh-CN" altLang="en-US" sz="2400" dirty="0">
                <a:latin typeface="微软雅黑" panose="020B0503020204020204" pitchFamily="34" charset="-122"/>
                <a:ea typeface="微软雅黑" panose="020B0503020204020204" pitchFamily="34" charset="-122"/>
              </a:rPr>
              <a:t>张应用界面的图片，以</a:t>
            </a:r>
            <a:r>
              <a:rPr lang="en-US" altLang="zh-CN" sz="2400" b="1" u="sng" dirty="0">
                <a:latin typeface="微软雅黑" panose="020B0503020204020204" pitchFamily="34" charset="-122"/>
                <a:ea typeface="微软雅黑" panose="020B0503020204020204" pitchFamily="34" charset="-122"/>
              </a:rPr>
              <a:t>word</a:t>
            </a:r>
            <a:r>
              <a:rPr lang="zh-CN" altLang="en-US" sz="2400" b="1" u="sng" dirty="0">
                <a:latin typeface="微软雅黑" panose="020B0503020204020204" pitchFamily="34" charset="-122"/>
                <a:ea typeface="微软雅黑" panose="020B0503020204020204" pitchFamily="34" charset="-122"/>
              </a:rPr>
              <a:t>文档</a:t>
            </a:r>
            <a:r>
              <a:rPr lang="zh-CN" altLang="en-US" sz="2400" dirty="0">
                <a:latin typeface="微软雅黑" panose="020B0503020204020204" pitchFamily="34" charset="-122"/>
                <a:ea typeface="微软雅黑" panose="020B0503020204020204" pitchFamily="34" charset="-122"/>
              </a:rPr>
              <a:t>的形式发送。</a:t>
            </a:r>
          </a:p>
          <a:p>
            <a:pPr>
              <a:lnSpc>
                <a:spcPct val="150000"/>
              </a:lnSpc>
            </a:pP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4</a:t>
            </a:r>
            <a:r>
              <a:rPr lang="zh-CN" altLang="en-US" sz="2400" dirty="0">
                <a:latin typeface="微软雅黑" panose="020B0503020204020204" pitchFamily="34" charset="-122"/>
                <a:ea typeface="微软雅黑" panose="020B0503020204020204" pitchFamily="34" charset="-122"/>
              </a:rPr>
              <a:t>）以上材料打包发送到邮箱：</a:t>
            </a:r>
            <a:r>
              <a:rPr lang="en-US" altLang="zh-CN" sz="2400" err="1">
                <a:latin typeface="微软雅黑" panose="020B0503020204020204" pitchFamily="34" charset="-122"/>
                <a:ea typeface="微软雅黑" panose="020B0503020204020204" pitchFamily="34" charset="-122"/>
              </a:rPr>
              <a:t>scauwlb</a:t>
            </a:r>
            <a:r>
              <a:rPr lang="en-US" altLang="zh-CN" sz="2400">
                <a:latin typeface="微软雅黑" panose="020B0503020204020204" pitchFamily="34" charset="-122"/>
                <a:ea typeface="微软雅黑" panose="020B0503020204020204" pitchFamily="34" charset="-122"/>
              </a:rPr>
              <a:t>@163.com</a:t>
            </a:r>
            <a:r>
              <a:rPr lang="zh-CN" altLang="en-US" sz="240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邮件标题命名格式：“</a:t>
            </a:r>
            <a:r>
              <a:rPr lang="zh-CN" altLang="en-US" sz="2400" b="1" u="sng" dirty="0">
                <a:latin typeface="微软雅黑" panose="020B0503020204020204" pitchFamily="34" charset="-122"/>
                <a:ea typeface="微软雅黑" panose="020B0503020204020204" pitchFamily="34" charset="-122"/>
              </a:rPr>
              <a:t>专业组</a:t>
            </a:r>
            <a:r>
              <a:rPr lang="en-US" altLang="zh-CN" sz="2400" b="1" u="sng" dirty="0">
                <a:latin typeface="微软雅黑" panose="020B0503020204020204" pitchFamily="34" charset="-122"/>
                <a:ea typeface="微软雅黑" panose="020B0503020204020204" pitchFamily="34" charset="-122"/>
              </a:rPr>
              <a:t>/</a:t>
            </a:r>
            <a:r>
              <a:rPr lang="zh-CN" altLang="en-US" sz="2400" b="1" u="sng" dirty="0">
                <a:latin typeface="微软雅黑" panose="020B0503020204020204" pitchFamily="34" charset="-122"/>
                <a:ea typeface="微软雅黑" panose="020B0503020204020204" pitchFamily="34" charset="-122"/>
              </a:rPr>
              <a:t>非专业组</a:t>
            </a:r>
            <a:r>
              <a:rPr lang="en-US" altLang="zh-CN" sz="2400" b="1" u="sng" dirty="0">
                <a:latin typeface="微软雅黑" panose="020B0503020204020204" pitchFamily="34" charset="-122"/>
                <a:ea typeface="微软雅黑" panose="020B0503020204020204" pitchFamily="34" charset="-122"/>
              </a:rPr>
              <a:t>+</a:t>
            </a:r>
            <a:r>
              <a:rPr lang="zh-CN" altLang="en-US" sz="2400" b="1" u="sng" dirty="0">
                <a:latin typeface="微软雅黑" panose="020B0503020204020204" pitchFamily="34" charset="-122"/>
                <a:ea typeface="微软雅黑" panose="020B0503020204020204" pitchFamily="34" charset="-122"/>
              </a:rPr>
              <a:t>队伍名称</a:t>
            </a:r>
            <a:r>
              <a:rPr lang="zh-CN" altLang="en-US" sz="2400" dirty="0">
                <a:latin typeface="微软雅黑" panose="020B0503020204020204" pitchFamily="34" charset="-122"/>
                <a:ea typeface="微软雅黑" panose="020B0503020204020204" pitchFamily="34" charset="-122"/>
              </a:rPr>
              <a:t>”。</a:t>
            </a:r>
          </a:p>
          <a:p>
            <a:endParaRPr lang="zh-CN" altLang="en-US" dirty="0"/>
          </a:p>
        </p:txBody>
      </p:sp>
      <p:sp>
        <p:nvSpPr>
          <p:cNvPr id="5" name="矩形 4"/>
          <p:cNvSpPr/>
          <p:nvPr/>
        </p:nvSpPr>
        <p:spPr>
          <a:xfrm>
            <a:off x="733425" y="4724400"/>
            <a:ext cx="847725" cy="8477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28638" y="4914900"/>
            <a:ext cx="847725" cy="847725"/>
          </a:xfrm>
          <a:prstGeom prst="rect">
            <a:avLst/>
          </a:pr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457325" y="6153149"/>
            <a:ext cx="342901" cy="342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285875" y="6334123"/>
            <a:ext cx="342901" cy="342901"/>
          </a:xfrm>
          <a:prstGeom prst="rect">
            <a:avLst/>
          </a:pr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21218" y="2108200"/>
            <a:ext cx="8596668" cy="1320800"/>
          </a:xfrm>
        </p:spPr>
        <p:txBody>
          <a:bodyPr>
            <a:normAutofit fontScale="90000"/>
          </a:bodyPr>
          <a:lstStyle/>
          <a:p>
            <a:r>
              <a:rPr lang="zh-CN" altLang="en-US" sz="7200" b="1" dirty="0">
                <a:latin typeface="方正综艺简体" panose="03000509000000000000" pitchFamily="65" charset="-122"/>
                <a:ea typeface="方正综艺简体" panose="03000509000000000000" pitchFamily="65" charset="-122"/>
              </a:rPr>
              <a:t>上海易班审核 及</a:t>
            </a:r>
            <a:br>
              <a:rPr lang="en-US" altLang="zh-CN" sz="7200" b="1" dirty="0">
                <a:latin typeface="方正综艺简体" panose="03000509000000000000" pitchFamily="65" charset="-122"/>
                <a:ea typeface="方正综艺简体" panose="03000509000000000000" pitchFamily="65" charset="-122"/>
              </a:rPr>
            </a:br>
            <a:r>
              <a:rPr lang="zh-CN" altLang="en-US" sz="7200" b="1" dirty="0">
                <a:latin typeface="方正综艺简体" panose="03000509000000000000" pitchFamily="65" charset="-122"/>
                <a:ea typeface="方正综艺简体" panose="03000509000000000000" pitchFamily="65" charset="-122"/>
              </a:rPr>
              <a:t>作品上线评奖须知</a:t>
            </a:r>
            <a:endParaRPr lang="zh-CN" altLang="en-US" sz="7200" dirty="0">
              <a:latin typeface="方正综艺简体" panose="03000509000000000000" pitchFamily="65" charset="-122"/>
              <a:ea typeface="方正综艺简体" panose="03000509000000000000" pitchFamily="65"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矩形 5"/>
          <p:cNvSpPr/>
          <p:nvPr/>
        </p:nvSpPr>
        <p:spPr>
          <a:xfrm>
            <a:off x="714375" y="666750"/>
            <a:ext cx="8810625" cy="5676900"/>
          </a:xfrm>
          <a:prstGeom prst="rect">
            <a:avLst/>
          </a:pr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7675" y="390525"/>
            <a:ext cx="8810625" cy="56769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714375" y="809625"/>
            <a:ext cx="8143875" cy="4939030"/>
          </a:xfrm>
          <a:prstGeom prst="rect">
            <a:avLst/>
          </a:prstGeom>
          <a:noFill/>
        </p:spPr>
        <p:txBody>
          <a:bodyPr wrap="square" rtlCol="0">
            <a:spAutoFit/>
          </a:bodyPr>
          <a:lstStyle/>
          <a:p>
            <a:pPr lvl="0">
              <a:lnSpc>
                <a:spcPct val="150000"/>
              </a:lnSpc>
            </a:pPr>
            <a:r>
              <a:rPr lang="en-US" altLang="zh-CN" sz="2200" dirty="0">
                <a:latin typeface="微软雅黑" panose="020B0503020204020204" pitchFamily="34" charset="-122"/>
                <a:ea typeface="微软雅黑" panose="020B0503020204020204" pitchFamily="34" charset="-122"/>
              </a:rPr>
              <a:t>1</a:t>
            </a:r>
            <a:r>
              <a:rPr lang="zh-CN" altLang="en-US" sz="2200" dirty="0">
                <a:latin typeface="微软雅黑" panose="020B0503020204020204" pitchFamily="34" charset="-122"/>
                <a:ea typeface="微软雅黑" panose="020B0503020204020204" pitchFamily="34" charset="-122"/>
              </a:rPr>
              <a:t>、上海易班审核是上线之前的重要步骤，该部分由上海易班主导，所有作品需具备易班接口，通过上海易班审核后，再参与大众投票。</a:t>
            </a:r>
          </a:p>
          <a:p>
            <a:pPr>
              <a:lnSpc>
                <a:spcPct val="150000"/>
              </a:lnSpc>
            </a:pPr>
            <a:r>
              <a:rPr lang="en-US" altLang="zh-CN" sz="2200" dirty="0">
                <a:latin typeface="微软雅黑" panose="020B0503020204020204" pitchFamily="34" charset="-122"/>
                <a:ea typeface="微软雅黑" panose="020B0503020204020204" pitchFamily="34" charset="-122"/>
              </a:rPr>
              <a:t>2.</a:t>
            </a:r>
            <a:r>
              <a:rPr lang="zh-CN" altLang="en-US" sz="2200" dirty="0">
                <a:latin typeface="微软雅黑" panose="020B0503020204020204" pitchFamily="34" charset="-122"/>
                <a:ea typeface="微软雅黑" panose="020B0503020204020204" pitchFamily="34" charset="-122"/>
              </a:rPr>
              <a:t>。</a:t>
            </a:r>
          </a:p>
          <a:p>
            <a:pPr>
              <a:lnSpc>
                <a:spcPct val="150000"/>
              </a:lnSpc>
            </a:pPr>
            <a:r>
              <a:rPr lang="en-US" altLang="zh-CN" sz="2200" dirty="0">
                <a:latin typeface="微软雅黑" panose="020B0503020204020204" pitchFamily="34" charset="-122"/>
                <a:ea typeface="微软雅黑" panose="020B0503020204020204" pitchFamily="34" charset="-122"/>
              </a:rPr>
              <a:t>3.</a:t>
            </a:r>
            <a:r>
              <a:rPr lang="zh-CN" altLang="en-US" sz="2200" dirty="0">
                <a:latin typeface="微软雅黑" panose="020B0503020204020204" pitchFamily="34" charset="-122"/>
                <a:ea typeface="微软雅黑" panose="020B0503020204020204" pitchFamily="34" charset="-122"/>
              </a:rPr>
              <a:t>对剽窃或抄袭其他个人或团队作品的小</a:t>
            </a:r>
            <a:endParaRPr lang="en-US" altLang="zh-CN" sz="2200" dirty="0">
              <a:latin typeface="微软雅黑" panose="020B0503020204020204" pitchFamily="34" charset="-122"/>
              <a:ea typeface="微软雅黑" panose="020B0503020204020204" pitchFamily="34" charset="-122"/>
            </a:endParaRPr>
          </a:p>
          <a:p>
            <a:pPr>
              <a:lnSpc>
                <a:spcPct val="150000"/>
              </a:lnSpc>
            </a:pPr>
            <a:r>
              <a:rPr lang="zh-CN" altLang="en-US" sz="2200" dirty="0">
                <a:latin typeface="微软雅黑" panose="020B0503020204020204" pitchFamily="34" charset="-122"/>
                <a:ea typeface="微软雅黑" panose="020B0503020204020204" pitchFamily="34" charset="-122"/>
              </a:rPr>
              <a:t>组将被取消参赛资格，所引起的一切法律</a:t>
            </a:r>
            <a:endParaRPr lang="en-US" altLang="zh-CN" sz="2200" dirty="0">
              <a:latin typeface="微软雅黑" panose="020B0503020204020204" pitchFamily="34" charset="-122"/>
              <a:ea typeface="微软雅黑" panose="020B0503020204020204" pitchFamily="34" charset="-122"/>
            </a:endParaRPr>
          </a:p>
          <a:p>
            <a:pPr>
              <a:lnSpc>
                <a:spcPct val="150000"/>
              </a:lnSpc>
            </a:pPr>
            <a:r>
              <a:rPr lang="zh-CN" altLang="en-US" sz="2200" dirty="0">
                <a:latin typeface="微软雅黑" panose="020B0503020204020204" pitchFamily="34" charset="-122"/>
                <a:ea typeface="微软雅黑" panose="020B0503020204020204" pitchFamily="34" charset="-122"/>
              </a:rPr>
              <a:t>责任均由该小组承担。</a:t>
            </a:r>
          </a:p>
          <a:p>
            <a:pPr lvl="0">
              <a:lnSpc>
                <a:spcPct val="150000"/>
              </a:lnSpc>
            </a:pPr>
            <a:r>
              <a:rPr lang="en-US" altLang="zh-CN" sz="2200" dirty="0">
                <a:latin typeface="微软雅黑" panose="020B0503020204020204" pitchFamily="34" charset="-122"/>
                <a:ea typeface="微软雅黑" panose="020B0503020204020204" pitchFamily="34" charset="-122"/>
              </a:rPr>
              <a:t>5</a:t>
            </a:r>
            <a:r>
              <a:rPr lang="zh-CN" altLang="en-US" sz="2200" dirty="0">
                <a:latin typeface="微软雅黑" panose="020B0503020204020204" pitchFamily="34" charset="-122"/>
                <a:ea typeface="微软雅黑" panose="020B0503020204020204" pitchFamily="34" charset="-122"/>
              </a:rPr>
              <a:t>、易班平台相关文档（报名需了解）：</a:t>
            </a:r>
            <a:endParaRPr lang="en-US" altLang="zh-CN" sz="2200" dirty="0">
              <a:latin typeface="微软雅黑" panose="020B0503020204020204" pitchFamily="34" charset="-122"/>
              <a:ea typeface="微软雅黑" panose="020B0503020204020204" pitchFamily="34" charset="-122"/>
            </a:endParaRPr>
          </a:p>
          <a:p>
            <a:pPr lvl="0">
              <a:lnSpc>
                <a:spcPct val="150000"/>
              </a:lnSpc>
            </a:pPr>
            <a:r>
              <a:rPr lang="zh-CN" altLang="en-US" sz="2200" dirty="0">
                <a:latin typeface="微软雅黑" panose="020B0503020204020204" pitchFamily="34" charset="-122"/>
                <a:ea typeface="微软雅黑" panose="020B0503020204020204" pitchFamily="34" charset="-122"/>
              </a:rPr>
              <a:t>     扫描右方二维码</a:t>
            </a:r>
          </a:p>
          <a:p>
            <a:endParaRPr lang="zh-CN" altLang="en-US" dirty="0"/>
          </a:p>
        </p:txBody>
      </p:sp>
      <p:pic>
        <p:nvPicPr>
          <p:cNvPr id="9" name="图片 8"/>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5477"/>
                    </a14:imgEffect>
                  </a14:imgLayer>
                </a14:imgProps>
              </a:ext>
            </a:extLst>
          </a:blip>
          <a:stretch>
            <a:fillRect/>
          </a:stretch>
        </p:blipFill>
        <p:spPr>
          <a:xfrm>
            <a:off x="6238876" y="3090833"/>
            <a:ext cx="2609850" cy="2609850"/>
          </a:xfrm>
          <a:prstGeom prst="rect">
            <a:avLst/>
          </a:prstGeom>
          <a:blipFill>
            <a:blip r:embed="rId5">
              <a:duotone>
                <a:schemeClr val="accent1">
                  <a:shade val="45000"/>
                  <a:satMod val="135000"/>
                </a:schemeClr>
                <a:prstClr val="white"/>
              </a:duotone>
            </a:blip>
            <a:tile tx="0" ty="0" sx="100000" sy="100000" flip="none" algn="tl"/>
          </a:blipFill>
        </p:spPr>
      </p:pic>
      <p:sp>
        <p:nvSpPr>
          <p:cNvPr id="10" name="矩形 9"/>
          <p:cNvSpPr/>
          <p:nvPr/>
        </p:nvSpPr>
        <p:spPr>
          <a:xfrm rot="843190">
            <a:off x="10258425" y="4429066"/>
            <a:ext cx="847725" cy="8477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843190">
            <a:off x="10423764" y="4687782"/>
            <a:ext cx="847725" cy="847725"/>
          </a:xfrm>
          <a:prstGeom prst="rect">
            <a:avLst/>
          </a:pr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rot="843190">
            <a:off x="10982325" y="5857815"/>
            <a:ext cx="342901" cy="342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rot="843190">
            <a:off x="11098223" y="6053385"/>
            <a:ext cx="342901" cy="342901"/>
          </a:xfrm>
          <a:prstGeom prst="rect">
            <a:avLst/>
          </a:pr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21218" y="2108200"/>
            <a:ext cx="8596668" cy="1320800"/>
          </a:xfrm>
        </p:spPr>
        <p:txBody>
          <a:bodyPr>
            <a:normAutofit/>
          </a:bodyPr>
          <a:lstStyle/>
          <a:p>
            <a:r>
              <a:rPr lang="zh-CN" altLang="en-US" sz="7200" b="1" dirty="0">
                <a:latin typeface="方正综艺简体" panose="03000509000000000000" pitchFamily="65" charset="-122"/>
                <a:ea typeface="方正综艺简体" panose="03000509000000000000" pitchFamily="65" charset="-122"/>
              </a:rPr>
              <a:t>比赛评分制度</a:t>
            </a:r>
            <a:endParaRPr lang="zh-CN" altLang="en-US" sz="7200" dirty="0">
              <a:latin typeface="方正综艺简体" panose="03000509000000000000" pitchFamily="65" charset="-122"/>
              <a:ea typeface="方正综艺简体" panose="03000509000000000000" pitchFamily="65"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4" name="组合 23"/>
          <p:cNvGrpSpPr/>
          <p:nvPr/>
        </p:nvGrpSpPr>
        <p:grpSpPr>
          <a:xfrm>
            <a:off x="1962623" y="366713"/>
            <a:ext cx="8839200" cy="6124574"/>
            <a:chOff x="1981200" y="171450"/>
            <a:chExt cx="8839200" cy="6124574"/>
          </a:xfrm>
        </p:grpSpPr>
        <p:sp>
          <p:nvSpPr>
            <p:cNvPr id="4" name="等腰三角形 3"/>
            <p:cNvSpPr/>
            <p:nvPr/>
          </p:nvSpPr>
          <p:spPr>
            <a:xfrm>
              <a:off x="1981200" y="171450"/>
              <a:ext cx="7486650" cy="611505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a:off x="5734050" y="209549"/>
              <a:ext cx="5086350" cy="6086475"/>
            </a:xfrm>
            <a:custGeom>
              <a:avLst/>
              <a:gdLst>
                <a:gd name="connsiteX0" fmla="*/ 0 w 7486650"/>
                <a:gd name="connsiteY0" fmla="*/ 6115050 h 6115050"/>
                <a:gd name="connsiteX1" fmla="*/ 3743325 w 7486650"/>
                <a:gd name="connsiteY1" fmla="*/ 0 h 6115050"/>
                <a:gd name="connsiteX2" fmla="*/ 7486650 w 7486650"/>
                <a:gd name="connsiteY2" fmla="*/ 6115050 h 6115050"/>
                <a:gd name="connsiteX3" fmla="*/ 0 w 7486650"/>
                <a:gd name="connsiteY3" fmla="*/ 6115050 h 6115050"/>
                <a:gd name="connsiteX0-1" fmla="*/ 0 w 8553450"/>
                <a:gd name="connsiteY0-2" fmla="*/ 6115050 h 6115050"/>
                <a:gd name="connsiteX1-3" fmla="*/ 3743325 w 8553450"/>
                <a:gd name="connsiteY1-4" fmla="*/ 0 h 6115050"/>
                <a:gd name="connsiteX2-5" fmla="*/ 8553450 w 8553450"/>
                <a:gd name="connsiteY2-6" fmla="*/ 3381375 h 6115050"/>
                <a:gd name="connsiteX3-7" fmla="*/ 0 w 8553450"/>
                <a:gd name="connsiteY3-8" fmla="*/ 6115050 h 6115050"/>
                <a:gd name="connsiteX0-9" fmla="*/ 3714750 w 4810125"/>
                <a:gd name="connsiteY0-10" fmla="*/ 6086475 h 6086475"/>
                <a:gd name="connsiteX1-11" fmla="*/ 0 w 4810125"/>
                <a:gd name="connsiteY1-12" fmla="*/ 0 h 6086475"/>
                <a:gd name="connsiteX2-13" fmla="*/ 4810125 w 4810125"/>
                <a:gd name="connsiteY2-14" fmla="*/ 3381375 h 6086475"/>
                <a:gd name="connsiteX3-15" fmla="*/ 3714750 w 4810125"/>
                <a:gd name="connsiteY3-16" fmla="*/ 6086475 h 6086475"/>
                <a:gd name="connsiteX0-17" fmla="*/ 3743325 w 4810125"/>
                <a:gd name="connsiteY0-18" fmla="*/ 6086475 h 6086475"/>
                <a:gd name="connsiteX1-19" fmla="*/ 0 w 4810125"/>
                <a:gd name="connsiteY1-20" fmla="*/ 0 h 6086475"/>
                <a:gd name="connsiteX2-21" fmla="*/ 4810125 w 4810125"/>
                <a:gd name="connsiteY2-22" fmla="*/ 3381375 h 6086475"/>
                <a:gd name="connsiteX3-23" fmla="*/ 3743325 w 4810125"/>
                <a:gd name="connsiteY3-24" fmla="*/ 6086475 h 6086475"/>
                <a:gd name="connsiteX0-25" fmla="*/ 3733800 w 4810125"/>
                <a:gd name="connsiteY0-26" fmla="*/ 6086475 h 6086475"/>
                <a:gd name="connsiteX1-27" fmla="*/ 0 w 4810125"/>
                <a:gd name="connsiteY1-28" fmla="*/ 0 h 6086475"/>
                <a:gd name="connsiteX2-29" fmla="*/ 4810125 w 4810125"/>
                <a:gd name="connsiteY2-30" fmla="*/ 3381375 h 6086475"/>
                <a:gd name="connsiteX3-31" fmla="*/ 3733800 w 4810125"/>
                <a:gd name="connsiteY3-32" fmla="*/ 6086475 h 6086475"/>
                <a:gd name="connsiteX0-33" fmla="*/ 3733800 w 4705350"/>
                <a:gd name="connsiteY0-34" fmla="*/ 6086475 h 6086475"/>
                <a:gd name="connsiteX1-35" fmla="*/ 0 w 4705350"/>
                <a:gd name="connsiteY1-36" fmla="*/ 0 h 6086475"/>
                <a:gd name="connsiteX2-37" fmla="*/ 4705350 w 4705350"/>
                <a:gd name="connsiteY2-38" fmla="*/ 3971925 h 6086475"/>
                <a:gd name="connsiteX3-39" fmla="*/ 3733800 w 4705350"/>
                <a:gd name="connsiteY3-40" fmla="*/ 6086475 h 6086475"/>
                <a:gd name="connsiteX0-41" fmla="*/ 3733800 w 5048250"/>
                <a:gd name="connsiteY0-42" fmla="*/ 6086475 h 6086475"/>
                <a:gd name="connsiteX1-43" fmla="*/ 0 w 5048250"/>
                <a:gd name="connsiteY1-44" fmla="*/ 0 h 6086475"/>
                <a:gd name="connsiteX2-45" fmla="*/ 5048250 w 5048250"/>
                <a:gd name="connsiteY2-46" fmla="*/ 3781425 h 6086475"/>
                <a:gd name="connsiteX3-47" fmla="*/ 3733800 w 5048250"/>
                <a:gd name="connsiteY3-48" fmla="*/ 6086475 h 6086475"/>
                <a:gd name="connsiteX0-49" fmla="*/ 3733800 w 5086350"/>
                <a:gd name="connsiteY0-50" fmla="*/ 6086475 h 6086475"/>
                <a:gd name="connsiteX1-51" fmla="*/ 0 w 5086350"/>
                <a:gd name="connsiteY1-52" fmla="*/ 0 h 6086475"/>
                <a:gd name="connsiteX2-53" fmla="*/ 5086350 w 5086350"/>
                <a:gd name="connsiteY2-54" fmla="*/ 3752850 h 6086475"/>
                <a:gd name="connsiteX3-55" fmla="*/ 3733800 w 5086350"/>
                <a:gd name="connsiteY3-56" fmla="*/ 6086475 h 6086475"/>
              </a:gdLst>
              <a:ahLst/>
              <a:cxnLst>
                <a:cxn ang="0">
                  <a:pos x="connsiteX0-1" y="connsiteY0-2"/>
                </a:cxn>
                <a:cxn ang="0">
                  <a:pos x="connsiteX1-3" y="connsiteY1-4"/>
                </a:cxn>
                <a:cxn ang="0">
                  <a:pos x="connsiteX2-5" y="connsiteY2-6"/>
                </a:cxn>
                <a:cxn ang="0">
                  <a:pos x="connsiteX3-7" y="connsiteY3-8"/>
                </a:cxn>
              </a:cxnLst>
              <a:rect l="l" t="t" r="r" b="b"/>
              <a:pathLst>
                <a:path w="5086350" h="6086475">
                  <a:moveTo>
                    <a:pt x="3733800" y="6086475"/>
                  </a:moveTo>
                  <a:lnTo>
                    <a:pt x="0" y="0"/>
                  </a:lnTo>
                  <a:lnTo>
                    <a:pt x="5086350" y="3752850"/>
                  </a:lnTo>
                  <a:lnTo>
                    <a:pt x="3733800" y="6086475"/>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a:off x="4124326" y="2762250"/>
              <a:ext cx="3200399" cy="0"/>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7324725" y="1857375"/>
              <a:ext cx="638175" cy="9048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3105150" y="4467225"/>
              <a:ext cx="5248275" cy="0"/>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8353425" y="2914650"/>
              <a:ext cx="1047750" cy="1552575"/>
            </a:xfrm>
            <a:prstGeom prst="line">
              <a:avLst/>
            </a:prstGeom>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a:off x="2971800" y="5224164"/>
            <a:ext cx="5886450" cy="738664"/>
          </a:xfrm>
          <a:prstGeom prst="rect">
            <a:avLst/>
          </a:prstGeom>
          <a:noFill/>
        </p:spPr>
        <p:txBody>
          <a:bodyPr wrap="square" rtlCol="0">
            <a:spAutoFit/>
          </a:bodyPr>
          <a:lstStyle/>
          <a:p>
            <a:r>
              <a:rPr lang="zh-CN" altLang="en-US" sz="2400" b="1" u="sng" dirty="0">
                <a:latin typeface="微软雅黑" panose="020B0503020204020204" pitchFamily="34" charset="-122"/>
                <a:ea typeface="微软雅黑" panose="020B0503020204020204" pitchFamily="34" charset="-122"/>
              </a:rPr>
              <a:t>初审</a:t>
            </a:r>
            <a:r>
              <a:rPr lang="zh-CN" altLang="en-US" sz="2400" dirty="0">
                <a:latin typeface="微软雅黑" panose="020B0503020204020204" pitchFamily="34" charset="-122"/>
                <a:ea typeface="微软雅黑" panose="020B0503020204020204" pitchFamily="34" charset="-122"/>
              </a:rPr>
              <a:t>由专业老师筛选出各组作品的前</a:t>
            </a:r>
            <a:r>
              <a:rPr lang="en-US" altLang="zh-CN" sz="2400" dirty="0">
                <a:latin typeface="微软雅黑" panose="020B0503020204020204" pitchFamily="34" charset="-122"/>
                <a:ea typeface="微软雅黑" panose="020B0503020204020204" pitchFamily="34" charset="-122"/>
              </a:rPr>
              <a:t>50%</a:t>
            </a:r>
            <a:endParaRPr lang="zh-CN" altLang="en-US" sz="2400" dirty="0">
              <a:latin typeface="微软雅黑" panose="020B0503020204020204" pitchFamily="34" charset="-122"/>
              <a:ea typeface="微软雅黑" panose="020B0503020204020204" pitchFamily="34" charset="-122"/>
            </a:endParaRPr>
          </a:p>
          <a:p>
            <a:endParaRPr lang="zh-CN" altLang="en-US" dirty="0"/>
          </a:p>
        </p:txBody>
      </p:sp>
      <p:sp>
        <p:nvSpPr>
          <p:cNvPr id="25" name="文本框 24"/>
          <p:cNvSpPr txBox="1"/>
          <p:nvPr/>
        </p:nvSpPr>
        <p:spPr>
          <a:xfrm>
            <a:off x="4390759" y="3594318"/>
            <a:ext cx="3400425" cy="738664"/>
          </a:xfrm>
          <a:prstGeom prst="rect">
            <a:avLst/>
          </a:prstGeom>
          <a:noFill/>
        </p:spPr>
        <p:txBody>
          <a:bodyPr wrap="square" rtlCol="0">
            <a:spAutoFit/>
          </a:bodyPr>
          <a:lstStyle/>
          <a:p>
            <a:r>
              <a:rPr lang="zh-CN" altLang="en-US" sz="2400" b="1" u="sng" dirty="0">
                <a:latin typeface="微软雅黑" panose="020B0503020204020204" pitchFamily="34" charset="-122"/>
                <a:ea typeface="微软雅黑" panose="020B0503020204020204" pitchFamily="34" charset="-122"/>
              </a:rPr>
              <a:t>复审</a:t>
            </a:r>
            <a:r>
              <a:rPr lang="zh-CN" altLang="en-US" sz="2400" dirty="0">
                <a:latin typeface="微软雅黑" panose="020B0503020204020204" pitchFamily="34" charset="-122"/>
                <a:ea typeface="微软雅黑" panose="020B0503020204020204" pitchFamily="34" charset="-122"/>
              </a:rPr>
              <a:t>上海易班审核</a:t>
            </a:r>
          </a:p>
          <a:p>
            <a:endParaRPr lang="zh-CN" altLang="en-US" dirty="0"/>
          </a:p>
        </p:txBody>
      </p:sp>
      <p:sp>
        <p:nvSpPr>
          <p:cNvPr id="26" name="文本框 25"/>
          <p:cNvSpPr txBox="1"/>
          <p:nvPr/>
        </p:nvSpPr>
        <p:spPr>
          <a:xfrm>
            <a:off x="4305773" y="1106090"/>
            <a:ext cx="2714625" cy="2154436"/>
          </a:xfrm>
          <a:prstGeom prst="rect">
            <a:avLst/>
          </a:prstGeom>
          <a:noFill/>
        </p:spPr>
        <p:txBody>
          <a:bodyPr wrap="square" rtlCol="0">
            <a:spAutoFit/>
          </a:bodyPr>
          <a:lstStyle/>
          <a:p>
            <a:r>
              <a:rPr lang="zh-CN" altLang="en-US" dirty="0"/>
              <a:t>             </a:t>
            </a:r>
            <a:r>
              <a:rPr lang="zh-CN" altLang="en-US" sz="3200" b="1" u="sng" dirty="0">
                <a:latin typeface="微软雅黑" panose="020B0503020204020204" pitchFamily="34" charset="-122"/>
                <a:ea typeface="微软雅黑" panose="020B0503020204020204" pitchFamily="34" charset="-122"/>
              </a:rPr>
              <a:t>决赛</a:t>
            </a:r>
            <a:endParaRPr lang="en-US" altLang="zh-CN" sz="32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      </a:t>
            </a:r>
            <a:endParaRPr lang="en-US" altLang="zh-CN" sz="24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        答辩（</a:t>
            </a:r>
            <a:r>
              <a:rPr lang="en-US" altLang="zh-CN" sz="2000" dirty="0">
                <a:latin typeface="微软雅黑" panose="020B0503020204020204" pitchFamily="34" charset="-122"/>
                <a:ea typeface="微软雅黑" panose="020B0503020204020204" pitchFamily="34" charset="-122"/>
              </a:rPr>
              <a:t>80%</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投票（</a:t>
            </a:r>
            <a:r>
              <a:rPr lang="en-US" altLang="zh-CN" sz="2000" dirty="0">
                <a:latin typeface="微软雅黑" panose="020B0503020204020204" pitchFamily="34" charset="-122"/>
                <a:ea typeface="微软雅黑" panose="020B0503020204020204" pitchFamily="34" charset="-122"/>
              </a:rPr>
              <a:t>10%</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中期报告（</a:t>
            </a:r>
            <a:r>
              <a:rPr lang="en-US" altLang="zh-CN" sz="2000" dirty="0">
                <a:latin typeface="微软雅黑" panose="020B0503020204020204" pitchFamily="34" charset="-122"/>
                <a:ea typeface="微软雅黑" panose="020B0503020204020204" pitchFamily="34" charset="-122"/>
              </a:rPr>
              <a:t>10%</a:t>
            </a:r>
            <a:r>
              <a:rPr lang="zh-CN" altLang="en-US" sz="2000" dirty="0">
                <a:latin typeface="微软雅黑" panose="020B0503020204020204" pitchFamily="34" charset="-122"/>
                <a:ea typeface="微软雅黑" panose="020B0503020204020204" pitchFamily="34" charset="-122"/>
              </a:rPr>
              <a:t>）</a:t>
            </a:r>
          </a:p>
          <a:p>
            <a:endParaRPr lang="zh-CN" altLang="en-US" dirty="0"/>
          </a:p>
        </p:txBody>
      </p:sp>
      <p:grpSp>
        <p:nvGrpSpPr>
          <p:cNvPr id="27" name="组合 26"/>
          <p:cNvGrpSpPr/>
          <p:nvPr/>
        </p:nvGrpSpPr>
        <p:grpSpPr>
          <a:xfrm>
            <a:off x="301713" y="3687411"/>
            <a:ext cx="2262719" cy="1567810"/>
            <a:chOff x="1981200" y="171450"/>
            <a:chExt cx="8839200" cy="6124574"/>
          </a:xfrm>
        </p:grpSpPr>
        <p:sp>
          <p:nvSpPr>
            <p:cNvPr id="28" name="等腰三角形 27"/>
            <p:cNvSpPr/>
            <p:nvPr/>
          </p:nvSpPr>
          <p:spPr>
            <a:xfrm>
              <a:off x="1981200" y="171450"/>
              <a:ext cx="7486650" cy="611505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5"/>
            <p:cNvSpPr/>
            <p:nvPr/>
          </p:nvSpPr>
          <p:spPr>
            <a:xfrm>
              <a:off x="5734050" y="209549"/>
              <a:ext cx="5086350" cy="6086475"/>
            </a:xfrm>
            <a:custGeom>
              <a:avLst/>
              <a:gdLst>
                <a:gd name="connsiteX0" fmla="*/ 0 w 7486650"/>
                <a:gd name="connsiteY0" fmla="*/ 6115050 h 6115050"/>
                <a:gd name="connsiteX1" fmla="*/ 3743325 w 7486650"/>
                <a:gd name="connsiteY1" fmla="*/ 0 h 6115050"/>
                <a:gd name="connsiteX2" fmla="*/ 7486650 w 7486650"/>
                <a:gd name="connsiteY2" fmla="*/ 6115050 h 6115050"/>
                <a:gd name="connsiteX3" fmla="*/ 0 w 7486650"/>
                <a:gd name="connsiteY3" fmla="*/ 6115050 h 6115050"/>
                <a:gd name="connsiteX0-1" fmla="*/ 0 w 8553450"/>
                <a:gd name="connsiteY0-2" fmla="*/ 6115050 h 6115050"/>
                <a:gd name="connsiteX1-3" fmla="*/ 3743325 w 8553450"/>
                <a:gd name="connsiteY1-4" fmla="*/ 0 h 6115050"/>
                <a:gd name="connsiteX2-5" fmla="*/ 8553450 w 8553450"/>
                <a:gd name="connsiteY2-6" fmla="*/ 3381375 h 6115050"/>
                <a:gd name="connsiteX3-7" fmla="*/ 0 w 8553450"/>
                <a:gd name="connsiteY3-8" fmla="*/ 6115050 h 6115050"/>
                <a:gd name="connsiteX0-9" fmla="*/ 3714750 w 4810125"/>
                <a:gd name="connsiteY0-10" fmla="*/ 6086475 h 6086475"/>
                <a:gd name="connsiteX1-11" fmla="*/ 0 w 4810125"/>
                <a:gd name="connsiteY1-12" fmla="*/ 0 h 6086475"/>
                <a:gd name="connsiteX2-13" fmla="*/ 4810125 w 4810125"/>
                <a:gd name="connsiteY2-14" fmla="*/ 3381375 h 6086475"/>
                <a:gd name="connsiteX3-15" fmla="*/ 3714750 w 4810125"/>
                <a:gd name="connsiteY3-16" fmla="*/ 6086475 h 6086475"/>
                <a:gd name="connsiteX0-17" fmla="*/ 3743325 w 4810125"/>
                <a:gd name="connsiteY0-18" fmla="*/ 6086475 h 6086475"/>
                <a:gd name="connsiteX1-19" fmla="*/ 0 w 4810125"/>
                <a:gd name="connsiteY1-20" fmla="*/ 0 h 6086475"/>
                <a:gd name="connsiteX2-21" fmla="*/ 4810125 w 4810125"/>
                <a:gd name="connsiteY2-22" fmla="*/ 3381375 h 6086475"/>
                <a:gd name="connsiteX3-23" fmla="*/ 3743325 w 4810125"/>
                <a:gd name="connsiteY3-24" fmla="*/ 6086475 h 6086475"/>
                <a:gd name="connsiteX0-25" fmla="*/ 3733800 w 4810125"/>
                <a:gd name="connsiteY0-26" fmla="*/ 6086475 h 6086475"/>
                <a:gd name="connsiteX1-27" fmla="*/ 0 w 4810125"/>
                <a:gd name="connsiteY1-28" fmla="*/ 0 h 6086475"/>
                <a:gd name="connsiteX2-29" fmla="*/ 4810125 w 4810125"/>
                <a:gd name="connsiteY2-30" fmla="*/ 3381375 h 6086475"/>
                <a:gd name="connsiteX3-31" fmla="*/ 3733800 w 4810125"/>
                <a:gd name="connsiteY3-32" fmla="*/ 6086475 h 6086475"/>
                <a:gd name="connsiteX0-33" fmla="*/ 3733800 w 4705350"/>
                <a:gd name="connsiteY0-34" fmla="*/ 6086475 h 6086475"/>
                <a:gd name="connsiteX1-35" fmla="*/ 0 w 4705350"/>
                <a:gd name="connsiteY1-36" fmla="*/ 0 h 6086475"/>
                <a:gd name="connsiteX2-37" fmla="*/ 4705350 w 4705350"/>
                <a:gd name="connsiteY2-38" fmla="*/ 3971925 h 6086475"/>
                <a:gd name="connsiteX3-39" fmla="*/ 3733800 w 4705350"/>
                <a:gd name="connsiteY3-40" fmla="*/ 6086475 h 6086475"/>
                <a:gd name="connsiteX0-41" fmla="*/ 3733800 w 5048250"/>
                <a:gd name="connsiteY0-42" fmla="*/ 6086475 h 6086475"/>
                <a:gd name="connsiteX1-43" fmla="*/ 0 w 5048250"/>
                <a:gd name="connsiteY1-44" fmla="*/ 0 h 6086475"/>
                <a:gd name="connsiteX2-45" fmla="*/ 5048250 w 5048250"/>
                <a:gd name="connsiteY2-46" fmla="*/ 3781425 h 6086475"/>
                <a:gd name="connsiteX3-47" fmla="*/ 3733800 w 5048250"/>
                <a:gd name="connsiteY3-48" fmla="*/ 6086475 h 6086475"/>
                <a:gd name="connsiteX0-49" fmla="*/ 3733800 w 5086350"/>
                <a:gd name="connsiteY0-50" fmla="*/ 6086475 h 6086475"/>
                <a:gd name="connsiteX1-51" fmla="*/ 0 w 5086350"/>
                <a:gd name="connsiteY1-52" fmla="*/ 0 h 6086475"/>
                <a:gd name="connsiteX2-53" fmla="*/ 5086350 w 5086350"/>
                <a:gd name="connsiteY2-54" fmla="*/ 3752850 h 6086475"/>
                <a:gd name="connsiteX3-55" fmla="*/ 3733800 w 5086350"/>
                <a:gd name="connsiteY3-56" fmla="*/ 6086475 h 6086475"/>
              </a:gdLst>
              <a:ahLst/>
              <a:cxnLst>
                <a:cxn ang="0">
                  <a:pos x="connsiteX0-1" y="connsiteY0-2"/>
                </a:cxn>
                <a:cxn ang="0">
                  <a:pos x="connsiteX1-3" y="connsiteY1-4"/>
                </a:cxn>
                <a:cxn ang="0">
                  <a:pos x="connsiteX2-5" y="connsiteY2-6"/>
                </a:cxn>
                <a:cxn ang="0">
                  <a:pos x="connsiteX3-7" y="connsiteY3-8"/>
                </a:cxn>
              </a:cxnLst>
              <a:rect l="l" t="t" r="r" b="b"/>
              <a:pathLst>
                <a:path w="5086350" h="6086475">
                  <a:moveTo>
                    <a:pt x="3733800" y="6086475"/>
                  </a:moveTo>
                  <a:lnTo>
                    <a:pt x="0" y="0"/>
                  </a:lnTo>
                  <a:lnTo>
                    <a:pt x="5086350" y="3752850"/>
                  </a:lnTo>
                  <a:lnTo>
                    <a:pt x="3733800" y="6086475"/>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10001251" y="2043114"/>
            <a:ext cx="1123950" cy="904876"/>
            <a:chOff x="1981200" y="171450"/>
            <a:chExt cx="8839200" cy="6124574"/>
          </a:xfrm>
        </p:grpSpPr>
        <p:sp>
          <p:nvSpPr>
            <p:cNvPr id="35" name="等腰三角形 34"/>
            <p:cNvSpPr/>
            <p:nvPr/>
          </p:nvSpPr>
          <p:spPr>
            <a:xfrm>
              <a:off x="1981200" y="171450"/>
              <a:ext cx="7486650" cy="611505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等腰三角形 5"/>
            <p:cNvSpPr/>
            <p:nvPr/>
          </p:nvSpPr>
          <p:spPr>
            <a:xfrm>
              <a:off x="5734050" y="209549"/>
              <a:ext cx="5086350" cy="6086475"/>
            </a:xfrm>
            <a:custGeom>
              <a:avLst/>
              <a:gdLst>
                <a:gd name="connsiteX0" fmla="*/ 0 w 7486650"/>
                <a:gd name="connsiteY0" fmla="*/ 6115050 h 6115050"/>
                <a:gd name="connsiteX1" fmla="*/ 3743325 w 7486650"/>
                <a:gd name="connsiteY1" fmla="*/ 0 h 6115050"/>
                <a:gd name="connsiteX2" fmla="*/ 7486650 w 7486650"/>
                <a:gd name="connsiteY2" fmla="*/ 6115050 h 6115050"/>
                <a:gd name="connsiteX3" fmla="*/ 0 w 7486650"/>
                <a:gd name="connsiteY3" fmla="*/ 6115050 h 6115050"/>
                <a:gd name="connsiteX0-1" fmla="*/ 0 w 8553450"/>
                <a:gd name="connsiteY0-2" fmla="*/ 6115050 h 6115050"/>
                <a:gd name="connsiteX1-3" fmla="*/ 3743325 w 8553450"/>
                <a:gd name="connsiteY1-4" fmla="*/ 0 h 6115050"/>
                <a:gd name="connsiteX2-5" fmla="*/ 8553450 w 8553450"/>
                <a:gd name="connsiteY2-6" fmla="*/ 3381375 h 6115050"/>
                <a:gd name="connsiteX3-7" fmla="*/ 0 w 8553450"/>
                <a:gd name="connsiteY3-8" fmla="*/ 6115050 h 6115050"/>
                <a:gd name="connsiteX0-9" fmla="*/ 3714750 w 4810125"/>
                <a:gd name="connsiteY0-10" fmla="*/ 6086475 h 6086475"/>
                <a:gd name="connsiteX1-11" fmla="*/ 0 w 4810125"/>
                <a:gd name="connsiteY1-12" fmla="*/ 0 h 6086475"/>
                <a:gd name="connsiteX2-13" fmla="*/ 4810125 w 4810125"/>
                <a:gd name="connsiteY2-14" fmla="*/ 3381375 h 6086475"/>
                <a:gd name="connsiteX3-15" fmla="*/ 3714750 w 4810125"/>
                <a:gd name="connsiteY3-16" fmla="*/ 6086475 h 6086475"/>
                <a:gd name="connsiteX0-17" fmla="*/ 3743325 w 4810125"/>
                <a:gd name="connsiteY0-18" fmla="*/ 6086475 h 6086475"/>
                <a:gd name="connsiteX1-19" fmla="*/ 0 w 4810125"/>
                <a:gd name="connsiteY1-20" fmla="*/ 0 h 6086475"/>
                <a:gd name="connsiteX2-21" fmla="*/ 4810125 w 4810125"/>
                <a:gd name="connsiteY2-22" fmla="*/ 3381375 h 6086475"/>
                <a:gd name="connsiteX3-23" fmla="*/ 3743325 w 4810125"/>
                <a:gd name="connsiteY3-24" fmla="*/ 6086475 h 6086475"/>
                <a:gd name="connsiteX0-25" fmla="*/ 3733800 w 4810125"/>
                <a:gd name="connsiteY0-26" fmla="*/ 6086475 h 6086475"/>
                <a:gd name="connsiteX1-27" fmla="*/ 0 w 4810125"/>
                <a:gd name="connsiteY1-28" fmla="*/ 0 h 6086475"/>
                <a:gd name="connsiteX2-29" fmla="*/ 4810125 w 4810125"/>
                <a:gd name="connsiteY2-30" fmla="*/ 3381375 h 6086475"/>
                <a:gd name="connsiteX3-31" fmla="*/ 3733800 w 4810125"/>
                <a:gd name="connsiteY3-32" fmla="*/ 6086475 h 6086475"/>
                <a:gd name="connsiteX0-33" fmla="*/ 3733800 w 4705350"/>
                <a:gd name="connsiteY0-34" fmla="*/ 6086475 h 6086475"/>
                <a:gd name="connsiteX1-35" fmla="*/ 0 w 4705350"/>
                <a:gd name="connsiteY1-36" fmla="*/ 0 h 6086475"/>
                <a:gd name="connsiteX2-37" fmla="*/ 4705350 w 4705350"/>
                <a:gd name="connsiteY2-38" fmla="*/ 3971925 h 6086475"/>
                <a:gd name="connsiteX3-39" fmla="*/ 3733800 w 4705350"/>
                <a:gd name="connsiteY3-40" fmla="*/ 6086475 h 6086475"/>
                <a:gd name="connsiteX0-41" fmla="*/ 3733800 w 5048250"/>
                <a:gd name="connsiteY0-42" fmla="*/ 6086475 h 6086475"/>
                <a:gd name="connsiteX1-43" fmla="*/ 0 w 5048250"/>
                <a:gd name="connsiteY1-44" fmla="*/ 0 h 6086475"/>
                <a:gd name="connsiteX2-45" fmla="*/ 5048250 w 5048250"/>
                <a:gd name="connsiteY2-46" fmla="*/ 3781425 h 6086475"/>
                <a:gd name="connsiteX3-47" fmla="*/ 3733800 w 5048250"/>
                <a:gd name="connsiteY3-48" fmla="*/ 6086475 h 6086475"/>
                <a:gd name="connsiteX0-49" fmla="*/ 3733800 w 5086350"/>
                <a:gd name="connsiteY0-50" fmla="*/ 6086475 h 6086475"/>
                <a:gd name="connsiteX1-51" fmla="*/ 0 w 5086350"/>
                <a:gd name="connsiteY1-52" fmla="*/ 0 h 6086475"/>
                <a:gd name="connsiteX2-53" fmla="*/ 5086350 w 5086350"/>
                <a:gd name="connsiteY2-54" fmla="*/ 3752850 h 6086475"/>
                <a:gd name="connsiteX3-55" fmla="*/ 3733800 w 5086350"/>
                <a:gd name="connsiteY3-56" fmla="*/ 6086475 h 6086475"/>
              </a:gdLst>
              <a:ahLst/>
              <a:cxnLst>
                <a:cxn ang="0">
                  <a:pos x="connsiteX0-1" y="connsiteY0-2"/>
                </a:cxn>
                <a:cxn ang="0">
                  <a:pos x="connsiteX1-3" y="connsiteY1-4"/>
                </a:cxn>
                <a:cxn ang="0">
                  <a:pos x="connsiteX2-5" y="connsiteY2-6"/>
                </a:cxn>
                <a:cxn ang="0">
                  <a:pos x="connsiteX3-7" y="connsiteY3-8"/>
                </a:cxn>
              </a:cxnLst>
              <a:rect l="l" t="t" r="r" b="b"/>
              <a:pathLst>
                <a:path w="5086350" h="6086475">
                  <a:moveTo>
                    <a:pt x="3733800" y="6086475"/>
                  </a:moveTo>
                  <a:lnTo>
                    <a:pt x="0" y="0"/>
                  </a:lnTo>
                  <a:lnTo>
                    <a:pt x="5086350" y="3752850"/>
                  </a:lnTo>
                  <a:lnTo>
                    <a:pt x="3733800" y="6086475"/>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21218" y="2108200"/>
            <a:ext cx="8596668" cy="1320800"/>
          </a:xfrm>
        </p:spPr>
        <p:txBody>
          <a:bodyPr>
            <a:normAutofit/>
          </a:bodyPr>
          <a:lstStyle/>
          <a:p>
            <a:r>
              <a:rPr lang="zh-CN" altLang="en-US" sz="7200" b="1" dirty="0">
                <a:latin typeface="方正综艺简体" panose="03000509000000000000" pitchFamily="65" charset="-122"/>
                <a:ea typeface="方正综艺简体" panose="03000509000000000000" pitchFamily="65" charset="-122"/>
              </a:rPr>
              <a:t>奖项及奖品设置</a:t>
            </a:r>
            <a:endParaRPr lang="zh-CN" altLang="en-US" sz="7200" dirty="0">
              <a:latin typeface="方正综艺简体" panose="03000509000000000000" pitchFamily="65" charset="-122"/>
              <a:ea typeface="方正综艺简体" panose="03000509000000000000" pitchFamily="65"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组合 1"/>
          <p:cNvGrpSpPr/>
          <p:nvPr/>
        </p:nvGrpSpPr>
        <p:grpSpPr>
          <a:xfrm>
            <a:off x="-1146032" y="23336"/>
            <a:ext cx="6420264" cy="6811925"/>
            <a:chOff x="-1638299" y="-2079875"/>
            <a:chExt cx="6849716" cy="7267575"/>
          </a:xfrm>
        </p:grpSpPr>
        <p:sp>
          <p:nvSpPr>
            <p:cNvPr id="7" name="星形: 十角 6"/>
            <p:cNvSpPr/>
            <p:nvPr/>
          </p:nvSpPr>
          <p:spPr>
            <a:xfrm>
              <a:off x="-1420192" y="-1865562"/>
              <a:ext cx="6413503" cy="6804752"/>
            </a:xfrm>
            <a:prstGeom prst="star1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星形: 十角 8"/>
            <p:cNvSpPr/>
            <p:nvPr/>
          </p:nvSpPr>
          <p:spPr>
            <a:xfrm>
              <a:off x="-1638299" y="-2079875"/>
              <a:ext cx="6849716" cy="7267575"/>
            </a:xfrm>
            <a:prstGeom prst="star10">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7137" y="-505015"/>
              <a:ext cx="3831516" cy="4728439"/>
            </a:xfrm>
            <a:prstGeom prst="rect">
              <a:avLst/>
            </a:prstGeom>
            <a:noFill/>
          </p:spPr>
          <p:txBody>
            <a:bodyPr wrap="square" rtlCol="0">
              <a:spAutoFit/>
            </a:bodyPr>
            <a:lstStyle/>
            <a:p>
              <a:pPr algn="ctr">
                <a:lnSpc>
                  <a:spcPct val="150000"/>
                </a:lnSpc>
              </a:pPr>
              <a:r>
                <a:rPr lang="zh-CN" altLang="en-US" sz="2400" dirty="0">
                  <a:latin typeface="方正综艺简体" panose="03000509000000000000" pitchFamily="65" charset="-122"/>
                  <a:ea typeface="方正综艺简体" panose="03000509000000000000" pitchFamily="65" charset="-122"/>
                </a:rPr>
                <a:t>一等奖</a:t>
              </a:r>
              <a:r>
                <a:rPr lang="zh-CN" altLang="en-US" sz="2000" dirty="0">
                  <a:latin typeface="微软雅黑" panose="020B0503020204020204" pitchFamily="34" charset="-122"/>
                  <a:ea typeface="微软雅黑" panose="020B0503020204020204" pitchFamily="34" charset="-122"/>
                </a:rPr>
                <a:t>  </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名   </a:t>
              </a:r>
              <a:endParaRPr lang="en-US" altLang="zh-CN" sz="2000" dirty="0">
                <a:latin typeface="微软雅黑" panose="020B0503020204020204" pitchFamily="34" charset="-122"/>
                <a:ea typeface="微软雅黑" panose="020B0503020204020204" pitchFamily="34" charset="-122"/>
              </a:endParaRPr>
            </a:p>
            <a:p>
              <a:pPr algn="ctr">
                <a:lnSpc>
                  <a:spcPct val="150000"/>
                </a:lnSpc>
              </a:pPr>
              <a:r>
                <a:rPr lang="zh-CN" altLang="en-US" sz="2000" dirty="0">
                  <a:latin typeface="微软雅黑" panose="020B0503020204020204" pitchFamily="34" charset="-122"/>
                  <a:ea typeface="微软雅黑" panose="020B0503020204020204" pitchFamily="34" charset="-122"/>
                </a:rPr>
                <a:t>证书</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奖金</a:t>
              </a:r>
              <a:r>
                <a:rPr lang="en-US" altLang="zh-CN" sz="2000" dirty="0">
                  <a:latin typeface="微软雅黑" panose="020B0503020204020204" pitchFamily="34" charset="-122"/>
                  <a:ea typeface="微软雅黑" panose="020B0503020204020204" pitchFamily="34" charset="-122"/>
                </a:rPr>
                <a:t>1200</a:t>
              </a:r>
              <a:r>
                <a:rPr lang="zh-CN" altLang="en-US" sz="2000" dirty="0">
                  <a:latin typeface="微软雅黑" panose="020B0503020204020204" pitchFamily="34" charset="-122"/>
                  <a:ea typeface="微软雅黑" panose="020B0503020204020204" pitchFamily="34" charset="-122"/>
                </a:rPr>
                <a:t>元</a:t>
              </a:r>
            </a:p>
            <a:p>
              <a:pPr algn="ctr">
                <a:lnSpc>
                  <a:spcPct val="150000"/>
                </a:lnSpc>
              </a:pPr>
              <a:r>
                <a:rPr lang="zh-CN" altLang="en-US" sz="2400" dirty="0">
                  <a:latin typeface="方正综艺简体" panose="03000509000000000000" pitchFamily="65" charset="-122"/>
                  <a:ea typeface="方正综艺简体" panose="03000509000000000000" pitchFamily="65" charset="-122"/>
                </a:rPr>
                <a:t>二等奖</a:t>
              </a:r>
              <a:r>
                <a:rPr lang="zh-CN" altLang="en-US" sz="2000" dirty="0">
                  <a:latin typeface="微软雅黑" panose="020B0503020204020204" pitchFamily="34" charset="-122"/>
                  <a:ea typeface="微软雅黑" panose="020B0503020204020204" pitchFamily="34" charset="-122"/>
                </a:rPr>
                <a:t>        </a:t>
              </a:r>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名    </a:t>
              </a:r>
              <a:endParaRPr lang="en-US" altLang="zh-CN" sz="2000" dirty="0">
                <a:latin typeface="微软雅黑" panose="020B0503020204020204" pitchFamily="34" charset="-122"/>
                <a:ea typeface="微软雅黑" panose="020B0503020204020204" pitchFamily="34" charset="-122"/>
              </a:endParaRPr>
            </a:p>
            <a:p>
              <a:pPr algn="ctr">
                <a:lnSpc>
                  <a:spcPct val="150000"/>
                </a:lnSpc>
              </a:pPr>
              <a:r>
                <a:rPr lang="zh-CN" altLang="en-US" sz="2000" dirty="0">
                  <a:latin typeface="微软雅黑" panose="020B0503020204020204" pitchFamily="34" charset="-122"/>
                  <a:ea typeface="微软雅黑" panose="020B0503020204020204" pitchFamily="34" charset="-122"/>
                </a:rPr>
                <a:t>证书</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奖金</a:t>
              </a:r>
              <a:r>
                <a:rPr lang="en-US" altLang="zh-CN" sz="2000" dirty="0">
                  <a:latin typeface="微软雅黑" panose="020B0503020204020204" pitchFamily="34" charset="-122"/>
                  <a:ea typeface="微软雅黑" panose="020B0503020204020204" pitchFamily="34" charset="-122"/>
                </a:rPr>
                <a:t>1000</a:t>
              </a:r>
              <a:r>
                <a:rPr lang="zh-CN" altLang="en-US" sz="2000" dirty="0">
                  <a:latin typeface="微软雅黑" panose="020B0503020204020204" pitchFamily="34" charset="-122"/>
                  <a:ea typeface="微软雅黑" panose="020B0503020204020204" pitchFamily="34" charset="-122"/>
                </a:rPr>
                <a:t>元</a:t>
              </a:r>
            </a:p>
            <a:p>
              <a:pPr algn="ctr">
                <a:lnSpc>
                  <a:spcPct val="150000"/>
                </a:lnSpc>
              </a:pPr>
              <a:r>
                <a:rPr lang="zh-CN" altLang="en-US" sz="2400" dirty="0">
                  <a:latin typeface="方正综艺简体" panose="03000509000000000000" pitchFamily="65" charset="-122"/>
                  <a:ea typeface="方正综艺简体" panose="03000509000000000000" pitchFamily="65" charset="-122"/>
                </a:rPr>
                <a:t>三等奖 </a:t>
              </a:r>
              <a:r>
                <a:rPr lang="zh-CN" altLang="en-US" sz="2000" dirty="0">
                  <a:latin typeface="微软雅黑" panose="020B0503020204020204" pitchFamily="34" charset="-122"/>
                  <a:ea typeface="微软雅黑" panose="020B0503020204020204" pitchFamily="34" charset="-122"/>
                </a:rPr>
                <a:t>       </a:t>
              </a:r>
              <a:r>
                <a:rPr lang="en-US" altLang="zh-CN" sz="2000" dirty="0">
                  <a:latin typeface="微软雅黑" panose="020B0503020204020204" pitchFamily="34" charset="-122"/>
                  <a:ea typeface="微软雅黑" panose="020B0503020204020204" pitchFamily="34" charset="-122"/>
                </a:rPr>
                <a:t>3</a:t>
              </a:r>
              <a:r>
                <a:rPr lang="zh-CN" altLang="en-US" sz="2000" dirty="0">
                  <a:latin typeface="微软雅黑" panose="020B0503020204020204" pitchFamily="34" charset="-122"/>
                  <a:ea typeface="微软雅黑" panose="020B0503020204020204" pitchFamily="34" charset="-122"/>
                </a:rPr>
                <a:t>名    </a:t>
              </a:r>
              <a:endParaRPr lang="en-US" altLang="zh-CN" sz="2000" dirty="0">
                <a:latin typeface="微软雅黑" panose="020B0503020204020204" pitchFamily="34" charset="-122"/>
                <a:ea typeface="微软雅黑" panose="020B0503020204020204" pitchFamily="34" charset="-122"/>
              </a:endParaRPr>
            </a:p>
            <a:p>
              <a:pPr algn="ctr">
                <a:lnSpc>
                  <a:spcPct val="150000"/>
                </a:lnSpc>
              </a:pPr>
              <a:r>
                <a:rPr lang="zh-CN" altLang="en-US" sz="2000" dirty="0">
                  <a:latin typeface="微软雅黑" panose="020B0503020204020204" pitchFamily="34" charset="-122"/>
                  <a:ea typeface="微软雅黑" panose="020B0503020204020204" pitchFamily="34" charset="-122"/>
                </a:rPr>
                <a:t>证书</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奖金</a:t>
              </a:r>
              <a:r>
                <a:rPr lang="en-US" altLang="zh-CN" sz="2000" dirty="0">
                  <a:latin typeface="微软雅黑" panose="020B0503020204020204" pitchFamily="34" charset="-122"/>
                  <a:ea typeface="微软雅黑" panose="020B0503020204020204" pitchFamily="34" charset="-122"/>
                </a:rPr>
                <a:t>600</a:t>
              </a:r>
              <a:r>
                <a:rPr lang="zh-CN" altLang="en-US" sz="2000" dirty="0">
                  <a:latin typeface="微软雅黑" panose="020B0503020204020204" pitchFamily="34" charset="-122"/>
                  <a:ea typeface="微软雅黑" panose="020B0503020204020204" pitchFamily="34" charset="-122"/>
                </a:rPr>
                <a:t>元</a:t>
              </a:r>
            </a:p>
            <a:p>
              <a:pPr algn="ctr">
                <a:lnSpc>
                  <a:spcPct val="150000"/>
                </a:lnSpc>
              </a:pPr>
              <a:r>
                <a:rPr lang="zh-CN" altLang="en-US" sz="2400" dirty="0">
                  <a:latin typeface="方正综艺简体" panose="03000509000000000000" pitchFamily="65" charset="-122"/>
                  <a:ea typeface="方正综艺简体" panose="03000509000000000000" pitchFamily="65" charset="-122"/>
                </a:rPr>
                <a:t>优胜奖 </a:t>
              </a:r>
              <a:r>
                <a:rPr lang="zh-CN" altLang="en-US" sz="2000" dirty="0">
                  <a:latin typeface="微软雅黑" panose="020B0503020204020204" pitchFamily="34" charset="-122"/>
                  <a:ea typeface="微软雅黑" panose="020B0503020204020204" pitchFamily="34" charset="-122"/>
                </a:rPr>
                <a:t>     若干    </a:t>
              </a:r>
              <a:endParaRPr lang="en-US" altLang="zh-CN" sz="2000" dirty="0">
                <a:latin typeface="微软雅黑" panose="020B0503020204020204" pitchFamily="34" charset="-122"/>
                <a:ea typeface="微软雅黑" panose="020B0503020204020204" pitchFamily="34" charset="-122"/>
              </a:endParaRPr>
            </a:p>
            <a:p>
              <a:pPr algn="ctr">
                <a:lnSpc>
                  <a:spcPct val="150000"/>
                </a:lnSpc>
              </a:pPr>
              <a:r>
                <a:rPr lang="zh-CN" altLang="en-US" sz="2000" dirty="0">
                  <a:latin typeface="微软雅黑" panose="020B0503020204020204" pitchFamily="34" charset="-122"/>
                  <a:ea typeface="微软雅黑" panose="020B0503020204020204" pitchFamily="34" charset="-122"/>
                </a:rPr>
                <a:t>证书</a:t>
              </a:r>
            </a:p>
            <a:p>
              <a:endParaRPr lang="zh-CN" altLang="en-US" dirty="0"/>
            </a:p>
          </p:txBody>
        </p:sp>
        <p:sp>
          <p:nvSpPr>
            <p:cNvPr id="14" name="文本框 13"/>
            <p:cNvSpPr txBox="1"/>
            <p:nvPr/>
          </p:nvSpPr>
          <p:spPr>
            <a:xfrm>
              <a:off x="3305110" y="525349"/>
              <a:ext cx="861774" cy="2324100"/>
            </a:xfrm>
            <a:prstGeom prst="rect">
              <a:avLst/>
            </a:prstGeom>
            <a:noFill/>
          </p:spPr>
          <p:txBody>
            <a:bodyPr vert="eaVert" wrap="square" rtlCol="0">
              <a:spAutoFit/>
            </a:bodyPr>
            <a:lstStyle/>
            <a:p>
              <a:r>
                <a:rPr lang="zh-CN" altLang="en-US" sz="4400" dirty="0">
                  <a:latin typeface="方正综艺简体" panose="03000509000000000000" pitchFamily="65" charset="-122"/>
                  <a:ea typeface="方正综艺简体" panose="03000509000000000000" pitchFamily="65" charset="-122"/>
                </a:rPr>
                <a:t>专业组</a:t>
              </a:r>
            </a:p>
          </p:txBody>
        </p:sp>
      </p:grpSp>
      <p:grpSp>
        <p:nvGrpSpPr>
          <p:cNvPr id="3" name="组合 2"/>
          <p:cNvGrpSpPr/>
          <p:nvPr/>
        </p:nvGrpSpPr>
        <p:grpSpPr>
          <a:xfrm>
            <a:off x="6458099" y="23336"/>
            <a:ext cx="6894856" cy="6838950"/>
            <a:chOff x="6735418" y="-1851751"/>
            <a:chExt cx="6894856" cy="6838950"/>
          </a:xfrm>
        </p:grpSpPr>
        <p:grpSp>
          <p:nvGrpSpPr>
            <p:cNvPr id="13" name="组合 12"/>
            <p:cNvGrpSpPr/>
            <p:nvPr/>
          </p:nvGrpSpPr>
          <p:grpSpPr>
            <a:xfrm>
              <a:off x="6735418" y="-1851751"/>
              <a:ext cx="6894856" cy="6838950"/>
              <a:chOff x="6296025" y="377955"/>
              <a:chExt cx="5538787" cy="5567363"/>
            </a:xfrm>
          </p:grpSpPr>
          <p:sp>
            <p:nvSpPr>
              <p:cNvPr id="8" name="星形: 十角 7"/>
              <p:cNvSpPr/>
              <p:nvPr/>
            </p:nvSpPr>
            <p:spPr>
              <a:xfrm>
                <a:off x="6477000" y="542925"/>
                <a:ext cx="5181600" cy="5181600"/>
              </a:xfrm>
              <a:prstGeom prst="star1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星形: 十角 9"/>
              <p:cNvSpPr/>
              <p:nvPr/>
            </p:nvSpPr>
            <p:spPr>
              <a:xfrm>
                <a:off x="6296025" y="377955"/>
                <a:ext cx="5538787" cy="5567363"/>
              </a:xfrm>
              <a:prstGeom prst="star10">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文本框 14"/>
            <p:cNvSpPr txBox="1"/>
            <p:nvPr/>
          </p:nvSpPr>
          <p:spPr>
            <a:xfrm>
              <a:off x="8439289" y="-370976"/>
              <a:ext cx="3533775" cy="4100610"/>
            </a:xfrm>
            <a:prstGeom prst="rect">
              <a:avLst/>
            </a:prstGeom>
            <a:noFill/>
          </p:spPr>
          <p:txBody>
            <a:bodyPr wrap="square" rtlCol="0">
              <a:spAutoFit/>
            </a:bodyPr>
            <a:lstStyle/>
            <a:p>
              <a:pPr algn="ctr">
                <a:lnSpc>
                  <a:spcPct val="150000"/>
                </a:lnSpc>
              </a:pPr>
              <a:r>
                <a:rPr lang="zh-CN" altLang="en-US" sz="2400" dirty="0">
                  <a:latin typeface="方正综艺简体" panose="03000509000000000000" pitchFamily="65" charset="-122"/>
                  <a:ea typeface="方正综艺简体" panose="03000509000000000000" pitchFamily="65" charset="-122"/>
                </a:rPr>
                <a:t>一等奖 </a:t>
              </a:r>
              <a:r>
                <a:rPr lang="zh-CN" altLang="en-US" sz="2000" dirty="0">
                  <a:latin typeface="微软雅黑" panose="020B0503020204020204" pitchFamily="34" charset="-122"/>
                  <a:ea typeface="微软雅黑" panose="020B0503020204020204" pitchFamily="34" charset="-122"/>
                </a:rPr>
                <a:t>   </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名   </a:t>
              </a:r>
              <a:endParaRPr lang="en-US" altLang="zh-CN" sz="2000" dirty="0">
                <a:latin typeface="微软雅黑" panose="020B0503020204020204" pitchFamily="34" charset="-122"/>
                <a:ea typeface="微软雅黑" panose="020B0503020204020204" pitchFamily="34" charset="-122"/>
              </a:endParaRPr>
            </a:p>
            <a:p>
              <a:pPr algn="ctr">
                <a:lnSpc>
                  <a:spcPct val="150000"/>
                </a:lnSpc>
              </a:pPr>
              <a:r>
                <a:rPr lang="zh-CN" altLang="en-US" sz="2000" dirty="0">
                  <a:latin typeface="微软雅黑" panose="020B0503020204020204" pitchFamily="34" charset="-122"/>
                  <a:ea typeface="微软雅黑" panose="020B0503020204020204" pitchFamily="34" charset="-122"/>
                </a:rPr>
                <a:t> 证书</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奖金</a:t>
              </a:r>
              <a:r>
                <a:rPr lang="en-US" altLang="zh-CN" sz="2000" dirty="0">
                  <a:latin typeface="微软雅黑" panose="020B0503020204020204" pitchFamily="34" charset="-122"/>
                  <a:ea typeface="微软雅黑" panose="020B0503020204020204" pitchFamily="34" charset="-122"/>
                </a:rPr>
                <a:t>600</a:t>
              </a:r>
              <a:r>
                <a:rPr lang="zh-CN" altLang="en-US" sz="2000" dirty="0">
                  <a:latin typeface="微软雅黑" panose="020B0503020204020204" pitchFamily="34" charset="-122"/>
                  <a:ea typeface="微软雅黑" panose="020B0503020204020204" pitchFamily="34" charset="-122"/>
                </a:rPr>
                <a:t>元</a:t>
              </a:r>
            </a:p>
            <a:p>
              <a:pPr algn="ctr">
                <a:lnSpc>
                  <a:spcPct val="150000"/>
                </a:lnSpc>
              </a:pPr>
              <a:r>
                <a:rPr lang="zh-CN" altLang="en-US" sz="2400" dirty="0">
                  <a:latin typeface="方正综艺简体" panose="03000509000000000000" pitchFamily="65" charset="-122"/>
                  <a:ea typeface="方正综艺简体" panose="03000509000000000000" pitchFamily="65" charset="-122"/>
                </a:rPr>
                <a:t>二等奖</a:t>
              </a:r>
              <a:r>
                <a:rPr lang="zh-CN" altLang="en-US" sz="2000" dirty="0">
                  <a:latin typeface="微软雅黑" panose="020B0503020204020204" pitchFamily="34" charset="-122"/>
                  <a:ea typeface="微软雅黑" panose="020B0503020204020204" pitchFamily="34" charset="-122"/>
                </a:rPr>
                <a:t>    </a:t>
              </a:r>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名   </a:t>
              </a:r>
              <a:endParaRPr lang="en-US" altLang="zh-CN" sz="2000" dirty="0">
                <a:latin typeface="微软雅黑" panose="020B0503020204020204" pitchFamily="34" charset="-122"/>
                <a:ea typeface="微软雅黑" panose="020B0503020204020204" pitchFamily="34" charset="-122"/>
              </a:endParaRPr>
            </a:p>
            <a:p>
              <a:pPr algn="ctr">
                <a:lnSpc>
                  <a:spcPct val="150000"/>
                </a:lnSpc>
              </a:pPr>
              <a:r>
                <a:rPr lang="zh-CN" altLang="en-US" sz="2000" dirty="0">
                  <a:latin typeface="微软雅黑" panose="020B0503020204020204" pitchFamily="34" charset="-122"/>
                  <a:ea typeface="微软雅黑" panose="020B0503020204020204" pitchFamily="34" charset="-122"/>
                </a:rPr>
                <a:t> 证书</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奖金</a:t>
              </a:r>
              <a:r>
                <a:rPr lang="en-US" altLang="zh-CN" sz="2000" dirty="0">
                  <a:latin typeface="微软雅黑" panose="020B0503020204020204" pitchFamily="34" charset="-122"/>
                  <a:ea typeface="微软雅黑" panose="020B0503020204020204" pitchFamily="34" charset="-122"/>
                </a:rPr>
                <a:t>400</a:t>
              </a:r>
              <a:r>
                <a:rPr lang="zh-CN" altLang="en-US" sz="2000" dirty="0">
                  <a:latin typeface="微软雅黑" panose="020B0503020204020204" pitchFamily="34" charset="-122"/>
                  <a:ea typeface="微软雅黑" panose="020B0503020204020204" pitchFamily="34" charset="-122"/>
                </a:rPr>
                <a:t>元</a:t>
              </a:r>
            </a:p>
            <a:p>
              <a:pPr algn="ctr">
                <a:lnSpc>
                  <a:spcPct val="150000"/>
                </a:lnSpc>
              </a:pPr>
              <a:r>
                <a:rPr lang="zh-CN" altLang="en-US" sz="2400" dirty="0">
                  <a:latin typeface="方正综艺简体" panose="03000509000000000000" pitchFamily="65" charset="-122"/>
                  <a:ea typeface="方正综艺简体" panose="03000509000000000000" pitchFamily="65" charset="-122"/>
                </a:rPr>
                <a:t>三等奖</a:t>
              </a:r>
              <a:r>
                <a:rPr lang="zh-CN" altLang="en-US" sz="2000" dirty="0">
                  <a:latin typeface="微软雅黑" panose="020B0503020204020204" pitchFamily="34" charset="-122"/>
                  <a:ea typeface="微软雅黑" panose="020B0503020204020204" pitchFamily="34" charset="-122"/>
                </a:rPr>
                <a:t>    </a:t>
              </a:r>
              <a:r>
                <a:rPr lang="en-US" altLang="zh-CN" sz="2000" dirty="0">
                  <a:latin typeface="微软雅黑" panose="020B0503020204020204" pitchFamily="34" charset="-122"/>
                  <a:ea typeface="微软雅黑" panose="020B0503020204020204" pitchFamily="34" charset="-122"/>
                </a:rPr>
                <a:t>3</a:t>
              </a:r>
              <a:r>
                <a:rPr lang="zh-CN" altLang="en-US" sz="2000" dirty="0">
                  <a:latin typeface="微软雅黑" panose="020B0503020204020204" pitchFamily="34" charset="-122"/>
                  <a:ea typeface="微软雅黑" panose="020B0503020204020204" pitchFamily="34" charset="-122"/>
                </a:rPr>
                <a:t>名    </a:t>
              </a:r>
              <a:endParaRPr lang="en-US" altLang="zh-CN" sz="2000" dirty="0">
                <a:latin typeface="微软雅黑" panose="020B0503020204020204" pitchFamily="34" charset="-122"/>
                <a:ea typeface="微软雅黑" panose="020B0503020204020204" pitchFamily="34" charset="-122"/>
              </a:endParaRPr>
            </a:p>
            <a:p>
              <a:pPr algn="ctr">
                <a:lnSpc>
                  <a:spcPct val="150000"/>
                </a:lnSpc>
              </a:pPr>
              <a:r>
                <a:rPr lang="zh-CN" altLang="en-US" sz="2000" dirty="0">
                  <a:latin typeface="微软雅黑" panose="020B0503020204020204" pitchFamily="34" charset="-122"/>
                  <a:ea typeface="微软雅黑" panose="020B0503020204020204" pitchFamily="34" charset="-122"/>
                </a:rPr>
                <a:t>证书</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奖金</a:t>
              </a:r>
              <a:r>
                <a:rPr lang="en-US" altLang="zh-CN" sz="2000" dirty="0">
                  <a:latin typeface="微软雅黑" panose="020B0503020204020204" pitchFamily="34" charset="-122"/>
                  <a:ea typeface="微软雅黑" panose="020B0503020204020204" pitchFamily="34" charset="-122"/>
                </a:rPr>
                <a:t>200</a:t>
              </a:r>
              <a:r>
                <a:rPr lang="zh-CN" altLang="en-US" sz="2000" dirty="0">
                  <a:latin typeface="微软雅黑" panose="020B0503020204020204" pitchFamily="34" charset="-122"/>
                  <a:ea typeface="微软雅黑" panose="020B0503020204020204" pitchFamily="34" charset="-122"/>
                </a:rPr>
                <a:t>元</a:t>
              </a:r>
            </a:p>
            <a:p>
              <a:pPr algn="ctr">
                <a:lnSpc>
                  <a:spcPct val="150000"/>
                </a:lnSpc>
              </a:pPr>
              <a:r>
                <a:rPr lang="zh-CN" altLang="en-US" sz="2400" dirty="0">
                  <a:latin typeface="方正综艺简体" panose="03000509000000000000" pitchFamily="65" charset="-122"/>
                  <a:ea typeface="方正综艺简体" panose="03000509000000000000" pitchFamily="65" charset="-122"/>
                </a:rPr>
                <a:t>优胜奖</a:t>
              </a:r>
              <a:r>
                <a:rPr lang="zh-CN" altLang="en-US" sz="2000" dirty="0">
                  <a:latin typeface="微软雅黑" panose="020B0503020204020204" pitchFamily="34" charset="-122"/>
                  <a:ea typeface="微软雅黑" panose="020B0503020204020204" pitchFamily="34" charset="-122"/>
                </a:rPr>
                <a:t>    若干    </a:t>
              </a:r>
              <a:endParaRPr lang="en-US" altLang="zh-CN" sz="2000" dirty="0">
                <a:latin typeface="微软雅黑" panose="020B0503020204020204" pitchFamily="34" charset="-122"/>
                <a:ea typeface="微软雅黑" panose="020B0503020204020204" pitchFamily="34" charset="-122"/>
              </a:endParaRPr>
            </a:p>
            <a:p>
              <a:pPr algn="ctr">
                <a:lnSpc>
                  <a:spcPct val="150000"/>
                </a:lnSpc>
              </a:pPr>
              <a:r>
                <a:rPr lang="zh-CN" altLang="en-US" sz="2000" dirty="0">
                  <a:latin typeface="微软雅黑" panose="020B0503020204020204" pitchFamily="34" charset="-122"/>
                  <a:ea typeface="微软雅黑" panose="020B0503020204020204" pitchFamily="34" charset="-122"/>
                </a:rPr>
                <a:t>证书</a:t>
              </a:r>
            </a:p>
          </p:txBody>
        </p:sp>
        <p:sp>
          <p:nvSpPr>
            <p:cNvPr id="16" name="文本框 15"/>
            <p:cNvSpPr txBox="1"/>
            <p:nvPr/>
          </p:nvSpPr>
          <p:spPr>
            <a:xfrm>
              <a:off x="7867534" y="265682"/>
              <a:ext cx="861774" cy="2398826"/>
            </a:xfrm>
            <a:prstGeom prst="rect">
              <a:avLst/>
            </a:prstGeom>
            <a:noFill/>
          </p:spPr>
          <p:txBody>
            <a:bodyPr vert="eaVert" wrap="square" rtlCol="0">
              <a:spAutoFit/>
            </a:bodyPr>
            <a:lstStyle/>
            <a:p>
              <a:r>
                <a:rPr lang="zh-CN" altLang="en-US" sz="4400" dirty="0">
                  <a:latin typeface="方正综艺简体" panose="03000509000000000000" pitchFamily="65" charset="-122"/>
                  <a:ea typeface="方正综艺简体" panose="03000509000000000000" pitchFamily="65" charset="-122"/>
                </a:rPr>
                <a:t>非专业组</a:t>
              </a: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68793" y="466862"/>
            <a:ext cx="8596668" cy="1320800"/>
          </a:xfrm>
        </p:spPr>
        <p:txBody>
          <a:bodyPr>
            <a:normAutofit/>
          </a:bodyPr>
          <a:lstStyle/>
          <a:p>
            <a:r>
              <a:rPr lang="zh-CN" altLang="en-US" sz="7200" b="1" dirty="0">
                <a:latin typeface="方正综艺简体" panose="03000509000000000000" pitchFamily="65" charset="-122"/>
                <a:ea typeface="方正综艺简体" panose="03000509000000000000" pitchFamily="65" charset="-122"/>
              </a:rPr>
              <a:t>报名方式</a:t>
            </a:r>
            <a:endParaRPr lang="zh-CN" altLang="en-US" sz="7200" dirty="0">
              <a:latin typeface="方正综艺简体" panose="03000509000000000000" pitchFamily="65" charset="-122"/>
              <a:ea typeface="方正综艺简体" panose="03000509000000000000" pitchFamily="65" charset="-122"/>
            </a:endParaRPr>
          </a:p>
        </p:txBody>
      </p:sp>
      <p:sp>
        <p:nvSpPr>
          <p:cNvPr id="6" name="文本框 5"/>
          <p:cNvSpPr txBox="1"/>
          <p:nvPr/>
        </p:nvSpPr>
        <p:spPr>
          <a:xfrm>
            <a:off x="540193" y="6057781"/>
            <a:ext cx="8983623" cy="861774"/>
          </a:xfrm>
          <a:prstGeom prst="rect">
            <a:avLst/>
          </a:prstGeom>
          <a:noFill/>
        </p:spPr>
        <p:txBody>
          <a:bodyPr wrap="square" rtlCol="0">
            <a:spAutoFit/>
          </a:bodyPr>
          <a:lstStyle/>
          <a:p>
            <a:r>
              <a:rPr lang="en-US" altLang="zh-CN" sz="3200" u="sng" dirty="0"/>
              <a:t>https://q.yiban.cn/app/index/appid/435181</a:t>
            </a:r>
            <a:endParaRPr lang="en-US" altLang="zh-CN" sz="3200" dirty="0"/>
          </a:p>
          <a:p>
            <a:endParaRPr lang="zh-CN" altLang="en-US" u="sng" dirty="0"/>
          </a:p>
        </p:txBody>
      </p:sp>
      <p:pic>
        <p:nvPicPr>
          <p:cNvPr id="4" name="图片 3"/>
          <p:cNvPicPr>
            <a:picLocks noChangeAspect="1"/>
          </p:cNvPicPr>
          <p:nvPr/>
        </p:nvPicPr>
        <p:blipFill rotWithShape="1">
          <a:blip r:embed="rId3">
            <a:duotone>
              <a:schemeClr val="accent1">
                <a:shade val="45000"/>
                <a:satMod val="135000"/>
              </a:schemeClr>
              <a:prstClr val="white"/>
            </a:duotone>
          </a:blip>
          <a:srcRect l="1993" t="1724" r="1609" b="2678"/>
          <a:stretch>
            <a:fillRect/>
          </a:stretch>
        </p:blipFill>
        <p:spPr>
          <a:xfrm>
            <a:off x="2912533" y="1659467"/>
            <a:ext cx="4255911" cy="427848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立方体 6"/>
          <p:cNvSpPr/>
          <p:nvPr/>
        </p:nvSpPr>
        <p:spPr>
          <a:xfrm>
            <a:off x="4000500" y="1332205"/>
            <a:ext cx="4514850" cy="4514850"/>
          </a:xfrm>
          <a:prstGeom prst="cub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781050" y="295275"/>
            <a:ext cx="2724150" cy="2400657"/>
          </a:xfrm>
          <a:prstGeom prst="rect">
            <a:avLst/>
          </a:prstGeom>
          <a:noFill/>
        </p:spPr>
        <p:txBody>
          <a:bodyPr wrap="square" rtlCol="0">
            <a:spAutoFit/>
          </a:bodyPr>
          <a:lstStyle/>
          <a:p>
            <a:r>
              <a:rPr lang="zh-CN" altLang="en-US" sz="15000" dirty="0">
                <a:latin typeface="方正综艺简体" panose="03000509000000000000" pitchFamily="65" charset="-122"/>
                <a:ea typeface="方正综艺简体" panose="03000509000000000000" pitchFamily="65" charset="-122"/>
              </a:rPr>
              <a:t>抽</a:t>
            </a:r>
          </a:p>
        </p:txBody>
      </p:sp>
      <p:sp>
        <p:nvSpPr>
          <p:cNvPr id="11" name="文本框 10"/>
          <p:cNvSpPr txBox="1"/>
          <p:nvPr/>
        </p:nvSpPr>
        <p:spPr>
          <a:xfrm>
            <a:off x="9248775" y="295274"/>
            <a:ext cx="2943225" cy="2400657"/>
          </a:xfrm>
          <a:prstGeom prst="rect">
            <a:avLst/>
          </a:prstGeom>
          <a:noFill/>
        </p:spPr>
        <p:txBody>
          <a:bodyPr wrap="square" rtlCol="0">
            <a:spAutoFit/>
          </a:bodyPr>
          <a:lstStyle/>
          <a:p>
            <a:r>
              <a:rPr lang="zh-CN" altLang="en-US" sz="15000" dirty="0">
                <a:latin typeface="方正综艺简体" panose="03000509000000000000" pitchFamily="65" charset="-122"/>
                <a:ea typeface="方正综艺简体" panose="03000509000000000000" pitchFamily="65" charset="-122"/>
              </a:rPr>
              <a:t>奖</a:t>
            </a:r>
          </a:p>
        </p:txBody>
      </p:sp>
      <p:sp>
        <p:nvSpPr>
          <p:cNvPr id="12" name="文本框 11"/>
          <p:cNvSpPr txBox="1"/>
          <p:nvPr/>
        </p:nvSpPr>
        <p:spPr>
          <a:xfrm>
            <a:off x="781050" y="4162069"/>
            <a:ext cx="2486025" cy="2400657"/>
          </a:xfrm>
          <a:prstGeom prst="rect">
            <a:avLst/>
          </a:prstGeom>
          <a:noFill/>
        </p:spPr>
        <p:txBody>
          <a:bodyPr wrap="square" rtlCol="0">
            <a:spAutoFit/>
          </a:bodyPr>
          <a:lstStyle/>
          <a:p>
            <a:r>
              <a:rPr lang="zh-CN" altLang="en-US" sz="15000" dirty="0">
                <a:latin typeface="方正综艺简体" panose="03000509000000000000" pitchFamily="65" charset="-122"/>
                <a:ea typeface="方正综艺简体" panose="03000509000000000000" pitchFamily="65" charset="-122"/>
              </a:rPr>
              <a:t>环</a:t>
            </a:r>
          </a:p>
        </p:txBody>
      </p:sp>
      <p:sp>
        <p:nvSpPr>
          <p:cNvPr id="13" name="文本框 12"/>
          <p:cNvSpPr txBox="1"/>
          <p:nvPr/>
        </p:nvSpPr>
        <p:spPr>
          <a:xfrm>
            <a:off x="9248775" y="4162069"/>
            <a:ext cx="2847975" cy="2400657"/>
          </a:xfrm>
          <a:prstGeom prst="rect">
            <a:avLst/>
          </a:prstGeom>
          <a:noFill/>
        </p:spPr>
        <p:txBody>
          <a:bodyPr wrap="square" rtlCol="0">
            <a:spAutoFit/>
          </a:bodyPr>
          <a:lstStyle/>
          <a:p>
            <a:r>
              <a:rPr lang="zh-CN" altLang="en-US" sz="15000" dirty="0">
                <a:latin typeface="方正综艺简体" panose="03000509000000000000" pitchFamily="65" charset="-122"/>
                <a:ea typeface="方正综艺简体" panose="03000509000000000000" pitchFamily="65" charset="-122"/>
              </a:rPr>
              <a:t>节</a:t>
            </a:r>
          </a:p>
        </p:txBody>
      </p:sp>
      <p:sp>
        <p:nvSpPr>
          <p:cNvPr id="2" name="椭圆 1"/>
          <p:cNvSpPr/>
          <p:nvPr/>
        </p:nvSpPr>
        <p:spPr>
          <a:xfrm>
            <a:off x="5270376" y="1550056"/>
            <a:ext cx="1651247" cy="648070"/>
          </a:xfrm>
          <a:prstGeom prst="ellipse">
            <a:avLst/>
          </a:prstGeom>
          <a:solidFill>
            <a:srgbClr val="5674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动作按钮: 文档 2">
            <a:hlinkClick r:id="rId3" action="ppaction://hlinkfile" highlightClick="1"/>
          </p:cNvPr>
          <p:cNvSpPr/>
          <p:nvPr/>
        </p:nvSpPr>
        <p:spPr>
          <a:xfrm>
            <a:off x="4048124" y="2695931"/>
            <a:ext cx="3264010" cy="3002195"/>
          </a:xfrm>
          <a:prstGeom prst="actionButtonDocumen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文本框 3"/>
          <p:cNvSpPr txBox="1"/>
          <p:nvPr/>
        </p:nvSpPr>
        <p:spPr>
          <a:xfrm>
            <a:off x="5270376" y="3408655"/>
            <a:ext cx="800219" cy="1718314"/>
          </a:xfrm>
          <a:prstGeom prst="rect">
            <a:avLst/>
          </a:prstGeom>
          <a:noFill/>
        </p:spPr>
        <p:txBody>
          <a:bodyPr vert="eaVert" wrap="square" rtlCol="0">
            <a:spAutoFit/>
          </a:bodyPr>
          <a:lstStyle/>
          <a:p>
            <a:r>
              <a:rPr lang="zh-CN" altLang="en-US" sz="4000" b="1" dirty="0">
                <a:latin typeface="微软雅黑" panose="020B0503020204020204" pitchFamily="34" charset="-122"/>
                <a:ea typeface="微软雅黑" panose="020B0503020204020204" pitchFamily="34" charset="-122"/>
              </a:rPr>
              <a:t>抽奖箱</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p:nvPr/>
        </p:nvCxnSpPr>
        <p:spPr>
          <a:xfrm>
            <a:off x="2114547" y="373720"/>
            <a:ext cx="0" cy="6154914"/>
          </a:xfrm>
          <a:prstGeom prst="line">
            <a:avLst/>
          </a:prstGeom>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637984" y="731031"/>
            <a:ext cx="800219" cy="4210050"/>
          </a:xfrm>
          <a:prstGeom prst="rect">
            <a:avLst/>
          </a:prstGeom>
          <a:noFill/>
        </p:spPr>
        <p:txBody>
          <a:bodyPr vert="eaVert" wrap="square" rtlCol="0">
            <a:spAutoFit/>
          </a:bodyPr>
          <a:lstStyle/>
          <a:p>
            <a:r>
              <a:rPr lang="zh-CN" altLang="en-US" sz="4000" dirty="0">
                <a:solidFill>
                  <a:srgbClr val="90C226"/>
                </a:solidFill>
                <a:latin typeface="方正综艺简体" panose="03000509000000000000" pitchFamily="65" charset="-122"/>
                <a:ea typeface="方正综艺简体" panose="03000509000000000000" pitchFamily="65" charset="-122"/>
              </a:rPr>
              <a:t>宣讲会流程</a:t>
            </a:r>
          </a:p>
        </p:txBody>
      </p:sp>
      <p:sp>
        <p:nvSpPr>
          <p:cNvPr id="10" name="等腰三角形 9"/>
          <p:cNvSpPr/>
          <p:nvPr/>
        </p:nvSpPr>
        <p:spPr>
          <a:xfrm rot="5400000">
            <a:off x="2164544" y="726551"/>
            <a:ext cx="223833" cy="29526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1" name="等腰三角形 10"/>
          <p:cNvSpPr/>
          <p:nvPr/>
        </p:nvSpPr>
        <p:spPr>
          <a:xfrm rot="5400000">
            <a:off x="2150263" y="1696244"/>
            <a:ext cx="223833" cy="29526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2" name="等腰三角形 11"/>
          <p:cNvSpPr/>
          <p:nvPr/>
        </p:nvSpPr>
        <p:spPr>
          <a:xfrm rot="5400000">
            <a:off x="2158557" y="5249572"/>
            <a:ext cx="223833" cy="29526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3" name="等腰三角形 12"/>
          <p:cNvSpPr/>
          <p:nvPr/>
        </p:nvSpPr>
        <p:spPr>
          <a:xfrm rot="5400000">
            <a:off x="2158557" y="6144169"/>
            <a:ext cx="223833" cy="29526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4" name="等腰三角形 13"/>
          <p:cNvSpPr/>
          <p:nvPr/>
        </p:nvSpPr>
        <p:spPr>
          <a:xfrm rot="5400000">
            <a:off x="2141966" y="2699807"/>
            <a:ext cx="223833" cy="29526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5" name="等腰三角形 14"/>
          <p:cNvSpPr/>
          <p:nvPr/>
        </p:nvSpPr>
        <p:spPr>
          <a:xfrm rot="5400000">
            <a:off x="2141966" y="3588954"/>
            <a:ext cx="223833" cy="29526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7" name="文本框 16"/>
          <p:cNvSpPr txBox="1"/>
          <p:nvPr/>
        </p:nvSpPr>
        <p:spPr>
          <a:xfrm>
            <a:off x="2644442" y="3499782"/>
            <a:ext cx="5934021" cy="523220"/>
          </a:xfrm>
          <a:prstGeom prst="rect">
            <a:avLst/>
          </a:prstGeom>
          <a:noFill/>
        </p:spPr>
        <p:txBody>
          <a:bodyPr wrap="square" rtlCol="0">
            <a:spAutoFit/>
          </a:bodyPr>
          <a:lstStyle/>
          <a:p>
            <a:r>
              <a:rPr lang="zh-CN" altLang="en-US" sz="2800" dirty="0">
                <a:solidFill>
                  <a:srgbClr val="90C226"/>
                </a:solidFill>
                <a:latin typeface="微软雅黑" panose="020B0503020204020204" pitchFamily="34" charset="-122"/>
                <a:ea typeface="微软雅黑" panose="020B0503020204020204" pitchFamily="34" charset="-122"/>
              </a:rPr>
              <a:t>易班平台介绍</a:t>
            </a:r>
          </a:p>
        </p:txBody>
      </p:sp>
      <p:sp>
        <p:nvSpPr>
          <p:cNvPr id="18" name="文本框 17"/>
          <p:cNvSpPr txBox="1"/>
          <p:nvPr/>
        </p:nvSpPr>
        <p:spPr>
          <a:xfrm>
            <a:off x="2666999" y="652909"/>
            <a:ext cx="5572119" cy="523220"/>
          </a:xfrm>
          <a:prstGeom prst="rect">
            <a:avLst/>
          </a:prstGeom>
          <a:noFill/>
        </p:spPr>
        <p:txBody>
          <a:bodyPr wrap="square" rtlCol="0">
            <a:spAutoFit/>
          </a:bodyPr>
          <a:lstStyle/>
          <a:p>
            <a:r>
              <a:rPr lang="en-US" altLang="zh-CN" sz="2800" dirty="0">
                <a:solidFill>
                  <a:srgbClr val="90C226"/>
                </a:solidFill>
                <a:latin typeface="微软雅黑" panose="020B0503020204020204" pitchFamily="34" charset="-122"/>
                <a:ea typeface="微软雅黑" panose="020B0503020204020204" pitchFamily="34" charset="-122"/>
              </a:rPr>
              <a:t>IT</a:t>
            </a:r>
            <a:r>
              <a:rPr lang="zh-CN" altLang="en-US" sz="2800" dirty="0">
                <a:solidFill>
                  <a:srgbClr val="90C226"/>
                </a:solidFill>
                <a:latin typeface="微软雅黑" panose="020B0503020204020204" pitchFamily="34" charset="-122"/>
                <a:ea typeface="微软雅黑" panose="020B0503020204020204" pitchFamily="34" charset="-122"/>
              </a:rPr>
              <a:t>文化节简介</a:t>
            </a:r>
          </a:p>
        </p:txBody>
      </p:sp>
      <p:sp>
        <p:nvSpPr>
          <p:cNvPr id="19" name="文本框 18"/>
          <p:cNvSpPr txBox="1"/>
          <p:nvPr/>
        </p:nvSpPr>
        <p:spPr>
          <a:xfrm>
            <a:off x="5648325" y="2976562"/>
            <a:ext cx="914400" cy="914400"/>
          </a:xfrm>
          <a:prstGeom prst="rect">
            <a:avLst/>
          </a:prstGeom>
          <a:noFill/>
        </p:spPr>
        <p:txBody>
          <a:bodyPr wrap="square" rtlCol="0">
            <a:spAutoFit/>
          </a:bodyPr>
          <a:lstStyle/>
          <a:p>
            <a:endParaRPr lang="zh-CN" altLang="en-US" dirty="0"/>
          </a:p>
        </p:txBody>
      </p:sp>
      <p:sp>
        <p:nvSpPr>
          <p:cNvPr id="20" name="文本框 19"/>
          <p:cNvSpPr txBox="1"/>
          <p:nvPr/>
        </p:nvSpPr>
        <p:spPr>
          <a:xfrm>
            <a:off x="2666999" y="1582264"/>
            <a:ext cx="3752850" cy="523220"/>
          </a:xfrm>
          <a:prstGeom prst="rect">
            <a:avLst/>
          </a:prstGeom>
          <a:noFill/>
        </p:spPr>
        <p:txBody>
          <a:bodyPr wrap="square" rtlCol="0">
            <a:spAutoFit/>
          </a:bodyPr>
          <a:lstStyle/>
          <a:p>
            <a:r>
              <a:rPr lang="zh-CN" altLang="en-US" sz="2800" dirty="0">
                <a:solidFill>
                  <a:srgbClr val="90C226"/>
                </a:solidFill>
                <a:latin typeface="微软雅黑" panose="020B0503020204020204" pitchFamily="34" charset="-122"/>
                <a:ea typeface="微软雅黑" panose="020B0503020204020204" pitchFamily="34" charset="-122"/>
              </a:rPr>
              <a:t>比赛说明</a:t>
            </a:r>
          </a:p>
        </p:txBody>
      </p:sp>
      <p:sp>
        <p:nvSpPr>
          <p:cNvPr id="21" name="文本框 20"/>
          <p:cNvSpPr txBox="1"/>
          <p:nvPr/>
        </p:nvSpPr>
        <p:spPr>
          <a:xfrm>
            <a:off x="2675294" y="5164157"/>
            <a:ext cx="3314700" cy="523220"/>
          </a:xfrm>
          <a:prstGeom prst="rect">
            <a:avLst/>
          </a:prstGeom>
          <a:noFill/>
        </p:spPr>
        <p:txBody>
          <a:bodyPr wrap="square" rtlCol="0">
            <a:spAutoFit/>
          </a:bodyPr>
          <a:lstStyle/>
          <a:p>
            <a:r>
              <a:rPr lang="zh-CN" altLang="en-US" sz="2800" dirty="0">
                <a:solidFill>
                  <a:srgbClr val="90C226"/>
                </a:solidFill>
                <a:latin typeface="微软雅黑" panose="020B0503020204020204" pitchFamily="34" charset="-122"/>
                <a:ea typeface="微软雅黑" panose="020B0503020204020204" pitchFamily="34" charset="-122"/>
              </a:rPr>
              <a:t>优秀作品展示</a:t>
            </a:r>
          </a:p>
        </p:txBody>
      </p:sp>
      <p:sp>
        <p:nvSpPr>
          <p:cNvPr id="22" name="文本框 21"/>
          <p:cNvSpPr txBox="1"/>
          <p:nvPr/>
        </p:nvSpPr>
        <p:spPr>
          <a:xfrm>
            <a:off x="2644442" y="2589287"/>
            <a:ext cx="3752829" cy="523220"/>
          </a:xfrm>
          <a:prstGeom prst="rect">
            <a:avLst/>
          </a:prstGeom>
          <a:noFill/>
        </p:spPr>
        <p:txBody>
          <a:bodyPr wrap="square" rtlCol="0">
            <a:spAutoFit/>
          </a:bodyPr>
          <a:lstStyle/>
          <a:p>
            <a:r>
              <a:rPr lang="zh-CN" altLang="en-US" sz="2800" dirty="0">
                <a:solidFill>
                  <a:srgbClr val="90C226"/>
                </a:solidFill>
                <a:latin typeface="微软雅黑" panose="020B0503020204020204" pitchFamily="34" charset="-122"/>
                <a:ea typeface="微软雅黑" panose="020B0503020204020204" pitchFamily="34" charset="-122"/>
              </a:rPr>
              <a:t>抽奖环节</a:t>
            </a:r>
          </a:p>
        </p:txBody>
      </p:sp>
      <p:sp>
        <p:nvSpPr>
          <p:cNvPr id="23" name="文本框 22"/>
          <p:cNvSpPr txBox="1"/>
          <p:nvPr/>
        </p:nvSpPr>
        <p:spPr>
          <a:xfrm>
            <a:off x="2675295" y="5993369"/>
            <a:ext cx="4124319" cy="523220"/>
          </a:xfrm>
          <a:prstGeom prst="rect">
            <a:avLst/>
          </a:prstGeom>
          <a:noFill/>
        </p:spPr>
        <p:txBody>
          <a:bodyPr wrap="square" rtlCol="0">
            <a:spAutoFit/>
          </a:bodyPr>
          <a:lstStyle/>
          <a:p>
            <a:r>
              <a:rPr lang="zh-CN" altLang="en-US" sz="2800" dirty="0">
                <a:solidFill>
                  <a:srgbClr val="90C226"/>
                </a:solidFill>
                <a:latin typeface="微软雅黑" panose="020B0503020204020204" pitchFamily="34" charset="-122"/>
                <a:ea typeface="微软雅黑" panose="020B0503020204020204" pitchFamily="34" charset="-122"/>
              </a:rPr>
              <a:t>答疑环节、合照</a:t>
            </a:r>
          </a:p>
        </p:txBody>
      </p:sp>
      <p:sp>
        <p:nvSpPr>
          <p:cNvPr id="24" name="等腰三角形 23"/>
          <p:cNvSpPr/>
          <p:nvPr/>
        </p:nvSpPr>
        <p:spPr>
          <a:xfrm rot="5400000">
            <a:off x="2158557" y="4466891"/>
            <a:ext cx="223833" cy="29526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4" name="文本框 3"/>
          <p:cNvSpPr txBox="1"/>
          <p:nvPr/>
        </p:nvSpPr>
        <p:spPr>
          <a:xfrm>
            <a:off x="2655731" y="4357511"/>
            <a:ext cx="3752828" cy="523220"/>
          </a:xfrm>
          <a:prstGeom prst="rect">
            <a:avLst/>
          </a:prstGeom>
          <a:noFill/>
        </p:spPr>
        <p:txBody>
          <a:bodyPr wrap="square" rtlCol="0">
            <a:spAutoFit/>
          </a:bodyPr>
          <a:lstStyle/>
          <a:p>
            <a:r>
              <a:rPr lang="zh-CN" altLang="en-US" sz="2800" dirty="0">
                <a:solidFill>
                  <a:srgbClr val="90C226"/>
                </a:solidFill>
                <a:latin typeface="微软雅黑" panose="020B0503020204020204" pitchFamily="34" charset="-122"/>
                <a:ea typeface="微软雅黑" panose="020B0503020204020204" pitchFamily="34" charset="-122"/>
              </a:rPr>
              <a:t>申请开发者部分介绍</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25403" y="2385134"/>
            <a:ext cx="8596668" cy="1320800"/>
          </a:xfrm>
        </p:spPr>
        <p:txBody>
          <a:bodyPr>
            <a:noAutofit/>
          </a:bodyPr>
          <a:lstStyle/>
          <a:p>
            <a:r>
              <a:rPr lang="zh-CN" altLang="en-US" sz="8800" dirty="0">
                <a:latin typeface="方正综艺简体" panose="03000509000000000000" pitchFamily="65" charset="-122"/>
                <a:ea typeface="方正综艺简体" panose="03000509000000000000" pitchFamily="65" charset="-122"/>
              </a:rPr>
              <a:t>易班平台简介</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图片 6"/>
          <p:cNvPicPr>
            <a:picLocks noChangeAspect="1"/>
          </p:cNvPicPr>
          <p:nvPr/>
        </p:nvPicPr>
        <p:blipFill>
          <a:blip r:embed="rId3"/>
          <a:stretch>
            <a:fillRect/>
          </a:stretch>
        </p:blipFill>
        <p:spPr>
          <a:xfrm>
            <a:off x="7021799" y="0"/>
            <a:ext cx="4655852" cy="6656412"/>
          </a:xfrm>
          <a:prstGeom prst="rect">
            <a:avLst/>
          </a:prstGeom>
        </p:spPr>
      </p:pic>
      <p:sp>
        <p:nvSpPr>
          <p:cNvPr id="8" name="文本框 7"/>
          <p:cNvSpPr txBox="1"/>
          <p:nvPr/>
        </p:nvSpPr>
        <p:spPr>
          <a:xfrm>
            <a:off x="8391525" y="6319056"/>
            <a:ext cx="3800475" cy="371475"/>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易班吉祥物   易班熊</a:t>
            </a:r>
          </a:p>
        </p:txBody>
      </p:sp>
      <p:sp>
        <p:nvSpPr>
          <p:cNvPr id="9" name="文本框 8"/>
          <p:cNvSpPr txBox="1"/>
          <p:nvPr/>
        </p:nvSpPr>
        <p:spPr>
          <a:xfrm>
            <a:off x="990600" y="923925"/>
            <a:ext cx="5516850" cy="5013039"/>
          </a:xfrm>
          <a:prstGeom prst="rect">
            <a:avLst/>
          </a:prstGeom>
          <a:noFill/>
        </p:spPr>
        <p:txBody>
          <a:bodyPr wrap="square" rtlCol="0">
            <a:spAutoFit/>
          </a:bodyPr>
          <a:lstStyle/>
          <a:p>
            <a:pPr algn="dist">
              <a:lnSpc>
                <a:spcPct val="150000"/>
              </a:lnSpc>
            </a:pPr>
            <a:r>
              <a:rPr lang="zh-CN" altLang="en-US" sz="2400" dirty="0">
                <a:latin typeface="微软雅黑" panose="020B0503020204020204" pitchFamily="34" charset="-122"/>
                <a:ea typeface="微软雅黑" panose="020B0503020204020204" pitchFamily="34" charset="-122"/>
              </a:rPr>
              <a:t>易班是提供教育教学、生活服务、文化娱乐的综合性互动社区。网站融合了论坛、社交、博客、微博等主流的</a:t>
            </a:r>
            <a:r>
              <a:rPr lang="en-US" altLang="zh-CN" sz="2400" dirty="0">
                <a:latin typeface="微软雅黑" panose="020B0503020204020204" pitchFamily="34" charset="-122"/>
                <a:ea typeface="微软雅黑" panose="020B0503020204020204" pitchFamily="34" charset="-122"/>
              </a:rPr>
              <a:t>Web2.0</a:t>
            </a:r>
            <a:r>
              <a:rPr lang="zh-CN" altLang="en-US" sz="2400" dirty="0">
                <a:latin typeface="微软雅黑" panose="020B0503020204020204" pitchFamily="34" charset="-122"/>
                <a:ea typeface="微软雅黑" panose="020B0503020204020204" pitchFamily="34" charset="-122"/>
              </a:rPr>
              <a:t>应用，加入了为在校师生定制的教育信息化一站式服务功能，并支持</a:t>
            </a:r>
            <a:r>
              <a:rPr lang="en-US" altLang="zh-CN" sz="2400" dirty="0">
                <a:latin typeface="微软雅黑" panose="020B0503020204020204" pitchFamily="34" charset="-122"/>
                <a:ea typeface="微软雅黑" panose="020B0503020204020204" pitchFamily="34" charset="-122"/>
              </a:rPr>
              <a:t>WEB</a:t>
            </a:r>
            <a:r>
              <a:rPr lang="zh-CN" altLang="en-US" sz="2400" dirty="0">
                <a:latin typeface="微软雅黑" panose="020B0503020204020204" pitchFamily="34" charset="-122"/>
                <a:ea typeface="微软雅黑" panose="020B0503020204020204" pitchFamily="34" charset="-122"/>
              </a:rPr>
              <a:t>、手机客户端等多种访问形式。易班在高校中设立了学生工作站，开展了丰富多彩的校园文化活动，已经成为全国教育系统的知名文化品牌。</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25403" y="2385134"/>
            <a:ext cx="8596668" cy="1320800"/>
          </a:xfrm>
        </p:spPr>
        <p:txBody>
          <a:bodyPr>
            <a:noAutofit/>
          </a:bodyPr>
          <a:lstStyle/>
          <a:p>
            <a:r>
              <a:rPr lang="zh-CN" altLang="en-US" sz="8800" dirty="0">
                <a:latin typeface="方正综艺简体" panose="03000509000000000000" pitchFamily="65" charset="-122"/>
                <a:ea typeface="方正综艺简体" panose="03000509000000000000" pitchFamily="65" charset="-122"/>
              </a:rPr>
              <a:t>申请开发者介绍</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0B0F40E7-BC06-4181-B057-AFB3E6CBF3C7}"/>
              </a:ext>
            </a:extLst>
          </p:cNvPr>
          <p:cNvPicPr>
            <a:picLocks noChangeAspect="1"/>
          </p:cNvPicPr>
          <p:nvPr/>
        </p:nvPicPr>
        <p:blipFill>
          <a:blip r:embed="rId3"/>
          <a:stretch>
            <a:fillRect/>
          </a:stretch>
        </p:blipFill>
        <p:spPr>
          <a:xfrm>
            <a:off x="0" y="330444"/>
            <a:ext cx="12192000" cy="6197111"/>
          </a:xfrm>
          <a:prstGeom prst="rect">
            <a:avLst/>
          </a:prstGeom>
        </p:spPr>
      </p:pic>
      <p:sp>
        <p:nvSpPr>
          <p:cNvPr id="6" name="椭圆 5">
            <a:extLst>
              <a:ext uri="{FF2B5EF4-FFF2-40B4-BE49-F238E27FC236}">
                <a16:creationId xmlns:a16="http://schemas.microsoft.com/office/drawing/2014/main" id="{B115A448-0926-46F2-8813-9112053157AC}"/>
              </a:ext>
            </a:extLst>
          </p:cNvPr>
          <p:cNvSpPr/>
          <p:nvPr/>
        </p:nvSpPr>
        <p:spPr>
          <a:xfrm>
            <a:off x="4744995" y="330444"/>
            <a:ext cx="605481" cy="460388"/>
          </a:xfrm>
          <a:prstGeom prst="ellipse">
            <a:avLst/>
          </a:prstGeom>
          <a:noFill/>
          <a:ln w="476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701284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组合 6"/>
          <p:cNvGrpSpPr/>
          <p:nvPr/>
        </p:nvGrpSpPr>
        <p:grpSpPr>
          <a:xfrm>
            <a:off x="0" y="330444"/>
            <a:ext cx="12192000" cy="6197111"/>
            <a:chOff x="0" y="330444"/>
            <a:chExt cx="12192000" cy="6197111"/>
          </a:xfrm>
        </p:grpSpPr>
        <p:pic>
          <p:nvPicPr>
            <p:cNvPr id="5" name="图片 4"/>
            <p:cNvPicPr>
              <a:picLocks noChangeAspect="1"/>
            </p:cNvPicPr>
            <p:nvPr/>
          </p:nvPicPr>
          <p:blipFill>
            <a:blip r:embed="rId3"/>
            <a:stretch>
              <a:fillRect/>
            </a:stretch>
          </p:blipFill>
          <p:spPr>
            <a:xfrm>
              <a:off x="0" y="330444"/>
              <a:ext cx="12192000" cy="6197111"/>
            </a:xfrm>
            <a:prstGeom prst="rect">
              <a:avLst/>
            </a:prstGeom>
          </p:spPr>
        </p:pic>
        <p:sp>
          <p:nvSpPr>
            <p:cNvPr id="6" name="椭圆 5"/>
            <p:cNvSpPr/>
            <p:nvPr/>
          </p:nvSpPr>
          <p:spPr>
            <a:xfrm>
              <a:off x="6479822" y="395112"/>
              <a:ext cx="846667" cy="406400"/>
            </a:xfrm>
            <a:prstGeom prst="ellipse">
              <a:avLst/>
            </a:prstGeom>
            <a:noFill/>
            <a:ln w="412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0" name="组合 9"/>
          <p:cNvGrpSpPr/>
          <p:nvPr/>
        </p:nvGrpSpPr>
        <p:grpSpPr>
          <a:xfrm>
            <a:off x="0" y="330444"/>
            <a:ext cx="12192000" cy="6197111"/>
            <a:chOff x="0" y="330444"/>
            <a:chExt cx="12192000" cy="6197111"/>
          </a:xfrm>
        </p:grpSpPr>
        <p:pic>
          <p:nvPicPr>
            <p:cNvPr id="4" name="图片 3"/>
            <p:cNvPicPr>
              <a:picLocks noChangeAspect="1"/>
            </p:cNvPicPr>
            <p:nvPr/>
          </p:nvPicPr>
          <p:blipFill>
            <a:blip r:embed="rId3"/>
            <a:stretch>
              <a:fillRect/>
            </a:stretch>
          </p:blipFill>
          <p:spPr>
            <a:xfrm>
              <a:off x="0" y="330444"/>
              <a:ext cx="12192000" cy="6197111"/>
            </a:xfrm>
            <a:prstGeom prst="rect">
              <a:avLst/>
            </a:prstGeom>
          </p:spPr>
        </p:pic>
        <p:sp>
          <p:nvSpPr>
            <p:cNvPr id="8" name="矩形 7"/>
            <p:cNvSpPr/>
            <p:nvPr/>
          </p:nvSpPr>
          <p:spPr>
            <a:xfrm>
              <a:off x="8647289" y="330444"/>
              <a:ext cx="1174044" cy="392045"/>
            </a:xfrm>
            <a:prstGeom prst="rect">
              <a:avLst/>
            </a:prstGeom>
            <a:pattFill prst="smGrid">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8805333" y="722489"/>
              <a:ext cx="1016000" cy="392045"/>
            </a:xfrm>
            <a:prstGeom prst="ellipse">
              <a:avLst/>
            </a:prstGeom>
            <a:noFill/>
            <a:ln w="539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文本框 7"/>
          <p:cNvSpPr txBox="1"/>
          <p:nvPr/>
        </p:nvSpPr>
        <p:spPr>
          <a:xfrm>
            <a:off x="10095345" y="3281219"/>
            <a:ext cx="3781778" cy="369332"/>
          </a:xfrm>
          <a:prstGeom prst="rect">
            <a:avLst/>
          </a:prstGeom>
          <a:noFill/>
        </p:spPr>
        <p:txBody>
          <a:bodyPr wrap="square" rtlCol="0">
            <a:spAutoFit/>
          </a:bodyPr>
          <a:lstStyle/>
          <a:p>
            <a:endParaRPr lang="zh-CN" altLang="en-US" dirty="0">
              <a:latin typeface="微软雅黑" panose="020B0503020204020204" pitchFamily="34" charset="-122"/>
              <a:ea typeface="微软雅黑" panose="020B0503020204020204" pitchFamily="34" charset="-122"/>
            </a:endParaRPr>
          </a:p>
        </p:txBody>
      </p:sp>
      <p:sp>
        <p:nvSpPr>
          <p:cNvPr id="10" name="文本框 9"/>
          <p:cNvSpPr txBox="1"/>
          <p:nvPr/>
        </p:nvSpPr>
        <p:spPr>
          <a:xfrm>
            <a:off x="2268893" y="5504966"/>
            <a:ext cx="1896709"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填学生即可</a:t>
            </a:r>
          </a:p>
        </p:txBody>
      </p:sp>
      <p:grpSp>
        <p:nvGrpSpPr>
          <p:cNvPr id="12" name="组合 11"/>
          <p:cNvGrpSpPr/>
          <p:nvPr/>
        </p:nvGrpSpPr>
        <p:grpSpPr>
          <a:xfrm>
            <a:off x="0" y="551995"/>
            <a:ext cx="12192000" cy="6197111"/>
            <a:chOff x="0" y="551995"/>
            <a:chExt cx="12192000" cy="6197111"/>
          </a:xfrm>
        </p:grpSpPr>
        <p:pic>
          <p:nvPicPr>
            <p:cNvPr id="6" name="图片 5"/>
            <p:cNvPicPr>
              <a:picLocks noChangeAspect="1"/>
            </p:cNvPicPr>
            <p:nvPr/>
          </p:nvPicPr>
          <p:blipFill>
            <a:blip r:embed="rId3"/>
            <a:stretch>
              <a:fillRect/>
            </a:stretch>
          </p:blipFill>
          <p:spPr>
            <a:xfrm>
              <a:off x="0" y="551995"/>
              <a:ext cx="12192000" cy="6197111"/>
            </a:xfrm>
            <a:prstGeom prst="rect">
              <a:avLst/>
            </a:prstGeom>
          </p:spPr>
        </p:pic>
        <p:sp>
          <p:nvSpPr>
            <p:cNvPr id="4" name="对话气泡: 矩形 3"/>
            <p:cNvSpPr/>
            <p:nvPr/>
          </p:nvSpPr>
          <p:spPr>
            <a:xfrm>
              <a:off x="7970982" y="3135746"/>
              <a:ext cx="4100946" cy="1819563"/>
            </a:xfrm>
            <a:prstGeom prst="wedgeRectCallout">
              <a:avLst>
                <a:gd name="adj1" fmla="val -57770"/>
                <a:gd name="adj2" fmla="val 1833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请上传真人手持身份证件清晰彩色原件扫描件或数码照； 请确保肩部以上部位与证件照同时出现； 不得存在任何遮挡或模糊处理； 仅支持</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png</a:t>
              </a:r>
              <a:r>
                <a:rPr lang="zh-CN" altLang="en-US" dirty="0">
                  <a:latin typeface="微软雅黑" panose="020B0503020204020204" pitchFamily="34" charset="-122"/>
                  <a:ea typeface="微软雅黑" panose="020B0503020204020204" pitchFamily="34" charset="-122"/>
                </a:rPr>
                <a:t>格式，大小不超过</a:t>
              </a:r>
              <a:r>
                <a:rPr lang="en-US" altLang="zh-CN" dirty="0">
                  <a:latin typeface="微软雅黑" panose="020B0503020204020204" pitchFamily="34" charset="-122"/>
                  <a:ea typeface="微软雅黑" panose="020B0503020204020204" pitchFamily="34" charset="-122"/>
                </a:rPr>
                <a:t>5MB</a:t>
              </a:r>
              <a:r>
                <a:rPr lang="zh-CN" altLang="en-US" dirty="0">
                  <a:latin typeface="微软雅黑" panose="020B0503020204020204" pitchFamily="34" charset="-122"/>
                  <a:ea typeface="微软雅黑" panose="020B0503020204020204" pitchFamily="34" charset="-122"/>
                </a:rPr>
                <a:t>。</a:t>
              </a:r>
            </a:p>
            <a:p>
              <a:pPr algn="ctr"/>
              <a:endParaRPr lang="zh-CN" altLang="en-US" dirty="0"/>
            </a:p>
          </p:txBody>
        </p:sp>
        <p:sp>
          <p:nvSpPr>
            <p:cNvPr id="5" name="对话气泡: 矩形 4"/>
            <p:cNvSpPr/>
            <p:nvPr/>
          </p:nvSpPr>
          <p:spPr>
            <a:xfrm>
              <a:off x="2019349" y="5053781"/>
              <a:ext cx="1896709" cy="580103"/>
            </a:xfrm>
            <a:prstGeom prst="wedgeRectCallout">
              <a:avLst>
                <a:gd name="adj1" fmla="val 65737"/>
                <a:gd name="adj2" fmla="val 1843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填学生即可</a:t>
              </a: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25403" y="2385134"/>
            <a:ext cx="8596668" cy="1320800"/>
          </a:xfrm>
        </p:spPr>
        <p:txBody>
          <a:bodyPr>
            <a:noAutofit/>
          </a:bodyPr>
          <a:lstStyle/>
          <a:p>
            <a:r>
              <a:rPr lang="zh-CN" altLang="en-US" sz="8800" dirty="0">
                <a:latin typeface="方正综艺简体" panose="03000509000000000000" pitchFamily="65" charset="-122"/>
                <a:ea typeface="方正综艺简体" panose="03000509000000000000" pitchFamily="65" charset="-122"/>
              </a:rPr>
              <a:t>优秀作品展示</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图片 7"/>
          <p:cNvPicPr>
            <a:picLocks noChangeAspect="1"/>
          </p:cNvPicPr>
          <p:nvPr/>
        </p:nvPicPr>
        <p:blipFill>
          <a:blip r:embed="rId3"/>
          <a:stretch>
            <a:fillRect/>
          </a:stretch>
        </p:blipFill>
        <p:spPr>
          <a:xfrm>
            <a:off x="6305551" y="1376362"/>
            <a:ext cx="2621758" cy="5243514"/>
          </a:xfrm>
          <a:prstGeom prst="rect">
            <a:avLst/>
          </a:prstGeom>
        </p:spPr>
      </p:pic>
      <p:pic>
        <p:nvPicPr>
          <p:cNvPr id="10" name="图片 9"/>
          <p:cNvPicPr>
            <a:picLocks noChangeAspect="1"/>
          </p:cNvPicPr>
          <p:nvPr/>
        </p:nvPicPr>
        <p:blipFill>
          <a:blip r:embed="rId4"/>
          <a:stretch>
            <a:fillRect/>
          </a:stretch>
        </p:blipFill>
        <p:spPr>
          <a:xfrm>
            <a:off x="195263" y="1376362"/>
            <a:ext cx="2621757" cy="5243513"/>
          </a:xfrm>
          <a:prstGeom prst="rect">
            <a:avLst/>
          </a:prstGeom>
        </p:spPr>
      </p:pic>
      <p:sp>
        <p:nvSpPr>
          <p:cNvPr id="15" name="文本框 14"/>
          <p:cNvSpPr txBox="1"/>
          <p:nvPr/>
        </p:nvSpPr>
        <p:spPr>
          <a:xfrm>
            <a:off x="2201466" y="-114300"/>
            <a:ext cx="2097880" cy="2400657"/>
          </a:xfrm>
          <a:prstGeom prst="rect">
            <a:avLst/>
          </a:prstGeom>
          <a:noFill/>
        </p:spPr>
        <p:txBody>
          <a:bodyPr wrap="square" rtlCol="0">
            <a:spAutoFit/>
          </a:bodyPr>
          <a:lstStyle/>
          <a:p>
            <a:r>
              <a:rPr lang="zh-CN" altLang="en-US" sz="15000" dirty="0">
                <a:latin typeface="方正综艺简体" panose="03000509000000000000" pitchFamily="65" charset="-122"/>
                <a:ea typeface="方正综艺简体" panose="03000509000000000000" pitchFamily="65" charset="-122"/>
              </a:rPr>
              <a:t>人</a:t>
            </a:r>
          </a:p>
        </p:txBody>
      </p:sp>
      <p:pic>
        <p:nvPicPr>
          <p:cNvPr id="14" name="图片 13"/>
          <p:cNvPicPr>
            <a:picLocks noChangeAspect="1"/>
          </p:cNvPicPr>
          <p:nvPr/>
        </p:nvPicPr>
        <p:blipFill>
          <a:blip r:embed="rId5"/>
          <a:stretch>
            <a:fillRect/>
          </a:stretch>
        </p:blipFill>
        <p:spPr>
          <a:xfrm>
            <a:off x="3250406" y="1376362"/>
            <a:ext cx="2621758" cy="5243514"/>
          </a:xfrm>
          <a:prstGeom prst="rect">
            <a:avLst/>
          </a:prstGeom>
        </p:spPr>
      </p:pic>
      <p:sp>
        <p:nvSpPr>
          <p:cNvPr id="16" name="文本框 15"/>
          <p:cNvSpPr txBox="1"/>
          <p:nvPr/>
        </p:nvSpPr>
        <p:spPr>
          <a:xfrm>
            <a:off x="7916468" y="-133350"/>
            <a:ext cx="2046684" cy="2400657"/>
          </a:xfrm>
          <a:prstGeom prst="rect">
            <a:avLst/>
          </a:prstGeom>
          <a:noFill/>
        </p:spPr>
        <p:txBody>
          <a:bodyPr wrap="square" rtlCol="0">
            <a:spAutoFit/>
          </a:bodyPr>
          <a:lstStyle/>
          <a:p>
            <a:r>
              <a:rPr lang="zh-CN" altLang="en-US" sz="15000" dirty="0">
                <a:latin typeface="方正综艺简体" panose="03000509000000000000" pitchFamily="65" charset="-122"/>
                <a:ea typeface="方正综艺简体" panose="03000509000000000000" pitchFamily="65" charset="-122"/>
              </a:rPr>
              <a:t>升</a:t>
            </a:r>
          </a:p>
        </p:txBody>
      </p:sp>
      <p:pic>
        <p:nvPicPr>
          <p:cNvPr id="6" name="图片 5"/>
          <p:cNvPicPr>
            <a:picLocks noChangeAspect="1"/>
          </p:cNvPicPr>
          <p:nvPr/>
        </p:nvPicPr>
        <p:blipFill>
          <a:blip r:embed="rId6"/>
          <a:stretch>
            <a:fillRect/>
          </a:stretch>
        </p:blipFill>
        <p:spPr>
          <a:xfrm>
            <a:off x="9360696" y="1376362"/>
            <a:ext cx="2621757" cy="5243513"/>
          </a:xfrm>
          <a:prstGeom prst="rect">
            <a:avLst/>
          </a:prstGeom>
        </p:spPr>
      </p:pic>
      <p:sp>
        <p:nvSpPr>
          <p:cNvPr id="17" name="等腰三角形 16"/>
          <p:cNvSpPr/>
          <p:nvPr/>
        </p:nvSpPr>
        <p:spPr>
          <a:xfrm>
            <a:off x="9190434" y="16669"/>
            <a:ext cx="706041" cy="428625"/>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5093113" y="688258"/>
            <a:ext cx="2031325" cy="738664"/>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秋月秋月秋队</a:t>
            </a:r>
          </a:p>
          <a:p>
            <a:endParaRPr lang="zh-CN"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6" name="组合 25"/>
          <p:cNvGrpSpPr/>
          <p:nvPr/>
        </p:nvGrpSpPr>
        <p:grpSpPr>
          <a:xfrm>
            <a:off x="605355" y="885825"/>
            <a:ext cx="4373677" cy="4793481"/>
            <a:chOff x="2224605" y="1524000"/>
            <a:chExt cx="4373677" cy="4793481"/>
          </a:xfrm>
        </p:grpSpPr>
        <p:sp>
          <p:nvSpPr>
            <p:cNvPr id="22" name="任意多边形: 形状 21"/>
            <p:cNvSpPr/>
            <p:nvPr/>
          </p:nvSpPr>
          <p:spPr>
            <a:xfrm>
              <a:off x="2224605" y="1809174"/>
              <a:ext cx="4373677" cy="1799319"/>
            </a:xfrm>
            <a:custGeom>
              <a:avLst/>
              <a:gdLst>
                <a:gd name="connsiteX0" fmla="*/ 2186838 w 4373677"/>
                <a:gd name="connsiteY0" fmla="*/ 0 h 1799319"/>
                <a:gd name="connsiteX1" fmla="*/ 4370715 w 4373677"/>
                <a:gd name="connsiteY1" fmla="*/ 1779911 h 1799319"/>
                <a:gd name="connsiteX2" fmla="*/ 4373677 w 4373677"/>
                <a:gd name="connsiteY2" fmla="*/ 1799319 h 1799319"/>
                <a:gd name="connsiteX3" fmla="*/ 0 w 4373677"/>
                <a:gd name="connsiteY3" fmla="*/ 1799319 h 1799319"/>
                <a:gd name="connsiteX4" fmla="*/ 2962 w 4373677"/>
                <a:gd name="connsiteY4" fmla="*/ 1779911 h 1799319"/>
                <a:gd name="connsiteX5" fmla="*/ 2186838 w 4373677"/>
                <a:gd name="connsiteY5" fmla="*/ 0 h 1799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3677" h="1799319">
                  <a:moveTo>
                    <a:pt x="2186838" y="0"/>
                  </a:moveTo>
                  <a:cubicBezTo>
                    <a:pt x="3264080" y="0"/>
                    <a:pt x="4162853" y="764118"/>
                    <a:pt x="4370715" y="1779911"/>
                  </a:cubicBezTo>
                  <a:lnTo>
                    <a:pt x="4373677" y="1799319"/>
                  </a:lnTo>
                  <a:lnTo>
                    <a:pt x="0" y="1799319"/>
                  </a:lnTo>
                  <a:lnTo>
                    <a:pt x="2962" y="1779911"/>
                  </a:lnTo>
                  <a:cubicBezTo>
                    <a:pt x="210823" y="764118"/>
                    <a:pt x="1109596" y="0"/>
                    <a:pt x="218683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a:off x="4382868" y="1524000"/>
              <a:ext cx="0" cy="4487456"/>
            </a:xfrm>
            <a:prstGeom prst="line">
              <a:avLst/>
            </a:prstGeom>
            <a:ln w="146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5" name="任意多边形: 形状 24"/>
            <p:cNvSpPr/>
            <p:nvPr/>
          </p:nvSpPr>
          <p:spPr>
            <a:xfrm>
              <a:off x="4381500" y="6010275"/>
              <a:ext cx="562130" cy="307206"/>
            </a:xfrm>
            <a:custGeom>
              <a:avLst/>
              <a:gdLst>
                <a:gd name="connsiteX0" fmla="*/ 0 w 562130"/>
                <a:gd name="connsiteY0" fmla="*/ 0 h 307206"/>
                <a:gd name="connsiteX1" fmla="*/ 104775 w 562130"/>
                <a:gd name="connsiteY1" fmla="*/ 257175 h 307206"/>
                <a:gd name="connsiteX2" fmla="*/ 333375 w 562130"/>
                <a:gd name="connsiteY2" fmla="*/ 304800 h 307206"/>
                <a:gd name="connsiteX3" fmla="*/ 542925 w 562130"/>
                <a:gd name="connsiteY3" fmla="*/ 219075 h 307206"/>
                <a:gd name="connsiteX4" fmla="*/ 542925 w 562130"/>
                <a:gd name="connsiteY4" fmla="*/ 66675 h 307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2130" h="307206">
                  <a:moveTo>
                    <a:pt x="0" y="0"/>
                  </a:moveTo>
                  <a:cubicBezTo>
                    <a:pt x="24606" y="103187"/>
                    <a:pt x="49213" y="206375"/>
                    <a:pt x="104775" y="257175"/>
                  </a:cubicBezTo>
                  <a:cubicBezTo>
                    <a:pt x="160337" y="307975"/>
                    <a:pt x="260350" y="311150"/>
                    <a:pt x="333375" y="304800"/>
                  </a:cubicBezTo>
                  <a:cubicBezTo>
                    <a:pt x="406400" y="298450"/>
                    <a:pt x="508000" y="258762"/>
                    <a:pt x="542925" y="219075"/>
                  </a:cubicBezTo>
                  <a:cubicBezTo>
                    <a:pt x="577850" y="179388"/>
                    <a:pt x="557212" y="112712"/>
                    <a:pt x="542925" y="66675"/>
                  </a:cubicBezTo>
                </a:path>
              </a:pathLst>
            </a:custGeom>
            <a:noFill/>
            <a:ln w="130175">
              <a:solidFill>
                <a:srgbClr val="90C2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图片 4"/>
          <p:cNvPicPr>
            <a:picLocks noChangeAspect="1"/>
          </p:cNvPicPr>
          <p:nvPr/>
        </p:nvPicPr>
        <p:blipFill>
          <a:blip r:embed="rId3"/>
          <a:stretch>
            <a:fillRect/>
          </a:stretch>
        </p:blipFill>
        <p:spPr>
          <a:xfrm>
            <a:off x="6241839" y="304072"/>
            <a:ext cx="3086829" cy="6173656"/>
          </a:xfrm>
          <a:prstGeom prst="rect">
            <a:avLst/>
          </a:prstGeom>
        </p:spPr>
      </p:pic>
      <p:pic>
        <p:nvPicPr>
          <p:cNvPr id="7" name="图片 6"/>
          <p:cNvPicPr>
            <a:picLocks noChangeAspect="1"/>
          </p:cNvPicPr>
          <p:nvPr/>
        </p:nvPicPr>
        <p:blipFill>
          <a:blip r:embed="rId4"/>
          <a:stretch>
            <a:fillRect/>
          </a:stretch>
        </p:blipFill>
        <p:spPr>
          <a:xfrm>
            <a:off x="6241839" y="370747"/>
            <a:ext cx="3086828" cy="6173656"/>
          </a:xfrm>
          <a:prstGeom prst="rect">
            <a:avLst/>
          </a:prstGeom>
        </p:spPr>
      </p:pic>
      <p:pic>
        <p:nvPicPr>
          <p:cNvPr id="9" name="图片 8"/>
          <p:cNvPicPr>
            <a:picLocks noChangeAspect="1"/>
          </p:cNvPicPr>
          <p:nvPr/>
        </p:nvPicPr>
        <p:blipFill>
          <a:blip r:embed="rId5"/>
          <a:stretch>
            <a:fillRect/>
          </a:stretch>
        </p:blipFill>
        <p:spPr>
          <a:xfrm>
            <a:off x="6241838" y="370747"/>
            <a:ext cx="3086829" cy="6173656"/>
          </a:xfrm>
          <a:prstGeom prst="rect">
            <a:avLst/>
          </a:prstGeom>
        </p:spPr>
      </p:pic>
      <p:pic>
        <p:nvPicPr>
          <p:cNvPr id="11" name="图片 10"/>
          <p:cNvPicPr>
            <a:picLocks noChangeAspect="1"/>
          </p:cNvPicPr>
          <p:nvPr/>
        </p:nvPicPr>
        <p:blipFill>
          <a:blip r:embed="rId6"/>
          <a:stretch>
            <a:fillRect/>
          </a:stretch>
        </p:blipFill>
        <p:spPr>
          <a:xfrm>
            <a:off x="6241837" y="313598"/>
            <a:ext cx="3086828" cy="6173655"/>
          </a:xfrm>
          <a:prstGeom prst="rect">
            <a:avLst/>
          </a:prstGeom>
        </p:spPr>
      </p:pic>
      <p:pic>
        <p:nvPicPr>
          <p:cNvPr id="13" name="图片 12"/>
          <p:cNvPicPr>
            <a:picLocks noChangeAspect="1"/>
          </p:cNvPicPr>
          <p:nvPr/>
        </p:nvPicPr>
        <p:blipFill>
          <a:blip r:embed="rId7"/>
          <a:stretch>
            <a:fillRect/>
          </a:stretch>
        </p:blipFill>
        <p:spPr>
          <a:xfrm>
            <a:off x="6241837" y="342172"/>
            <a:ext cx="3086828" cy="6173656"/>
          </a:xfrm>
          <a:prstGeom prst="rect">
            <a:avLst/>
          </a:prstGeom>
        </p:spPr>
      </p:pic>
      <p:sp>
        <p:nvSpPr>
          <p:cNvPr id="14" name="文本框 13"/>
          <p:cNvSpPr txBox="1"/>
          <p:nvPr/>
        </p:nvSpPr>
        <p:spPr>
          <a:xfrm>
            <a:off x="3224994" y="578967"/>
            <a:ext cx="1292662" cy="5814366"/>
          </a:xfrm>
          <a:prstGeom prst="rect">
            <a:avLst/>
          </a:prstGeom>
          <a:noFill/>
        </p:spPr>
        <p:txBody>
          <a:bodyPr vert="eaVert" wrap="square" rtlCol="0">
            <a:spAutoFit/>
          </a:bodyPr>
          <a:lstStyle/>
          <a:p>
            <a:r>
              <a:rPr lang="zh-CN" altLang="en-US" sz="7200" dirty="0">
                <a:latin typeface="方正综艺简体" panose="03000509000000000000" pitchFamily="65" charset="-122"/>
                <a:ea typeface="方正综艺简体" panose="03000509000000000000" pitchFamily="65" charset="-122"/>
              </a:rPr>
              <a:t>校园共享雨伞</a:t>
            </a:r>
          </a:p>
        </p:txBody>
      </p:sp>
      <p:sp>
        <p:nvSpPr>
          <p:cNvPr id="2" name="文本框 1"/>
          <p:cNvSpPr txBox="1"/>
          <p:nvPr/>
        </p:nvSpPr>
        <p:spPr>
          <a:xfrm>
            <a:off x="9478297" y="6070167"/>
            <a:ext cx="2404826" cy="646331"/>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——By </a:t>
            </a:r>
            <a:r>
              <a:rPr lang="zh-CN" altLang="en-US" dirty="0">
                <a:latin typeface="微软雅黑" panose="020B0503020204020204" pitchFamily="34" charset="-122"/>
                <a:ea typeface="微软雅黑" panose="020B0503020204020204" pitchFamily="34" charset="-122"/>
              </a:rPr>
              <a:t>我觉得我很队</a:t>
            </a:r>
          </a:p>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xit" presetSubtype="0" fill="hold" nodeType="clickEffect">
                                  <p:stCondLst>
                                    <p:cond delay="0"/>
                                  </p:stCondLst>
                                  <p:childTnLst>
                                    <p:animEffect transition="out" filter="fade">
                                      <p:cBhvr>
                                        <p:cTn id="11" dur="1000"/>
                                        <p:tgtEl>
                                          <p:spTgt spid="13"/>
                                        </p:tgtEl>
                                      </p:cBhvr>
                                    </p:animEffect>
                                    <p:anim calcmode="lin" valueType="num">
                                      <p:cBhvr>
                                        <p:cTn id="12" dur="1000"/>
                                        <p:tgtEl>
                                          <p:spTgt spid="13"/>
                                        </p:tgtEl>
                                        <p:attrNameLst>
                                          <p:attrName>ppt_x</p:attrName>
                                        </p:attrNameLst>
                                      </p:cBhvr>
                                      <p:tavLst>
                                        <p:tav tm="0">
                                          <p:val>
                                            <p:strVal val="ppt_x"/>
                                          </p:val>
                                        </p:tav>
                                        <p:tav tm="100000">
                                          <p:val>
                                            <p:strVal val="ppt_x"/>
                                          </p:val>
                                        </p:tav>
                                      </p:tavLst>
                                    </p:anim>
                                    <p:anim calcmode="lin" valueType="num">
                                      <p:cBhvr>
                                        <p:cTn id="13" dur="1000"/>
                                        <p:tgtEl>
                                          <p:spTgt spid="13"/>
                                        </p:tgtEl>
                                        <p:attrNameLst>
                                          <p:attrName>ppt_y</p:attrName>
                                        </p:attrNameLst>
                                      </p:cBhvr>
                                      <p:tavLst>
                                        <p:tav tm="0">
                                          <p:val>
                                            <p:strVal val="ppt_y"/>
                                          </p:val>
                                        </p:tav>
                                        <p:tav tm="100000">
                                          <p:val>
                                            <p:strVal val="ppt_y+.1"/>
                                          </p:val>
                                        </p:tav>
                                      </p:tavLst>
                                    </p:anim>
                                    <p:set>
                                      <p:cBhvr>
                                        <p:cTn id="14" dur="1" fill="hold">
                                          <p:stCondLst>
                                            <p:cond delay="999"/>
                                          </p:stCondLst>
                                        </p:cTn>
                                        <p:tgtEl>
                                          <p:spTgt spid="13"/>
                                        </p:tgtEl>
                                        <p:attrNameLst>
                                          <p:attrName>style.visibility</p:attrName>
                                        </p:attrNameLst>
                                      </p:cBhvr>
                                      <p:to>
                                        <p:strVal val="hidden"/>
                                      </p:to>
                                    </p:set>
                                  </p:childTnLst>
                                </p:cTn>
                              </p:par>
                              <p:par>
                                <p:cTn id="15" presetID="10"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xit" presetSubtype="0" fill="hold" nodeType="clickEffect">
                                  <p:stCondLst>
                                    <p:cond delay="0"/>
                                  </p:stCondLst>
                                  <p:childTnLst>
                                    <p:animEffect transition="out" filter="fade">
                                      <p:cBhvr>
                                        <p:cTn id="21" dur="1000"/>
                                        <p:tgtEl>
                                          <p:spTgt spid="7"/>
                                        </p:tgtEl>
                                      </p:cBhvr>
                                    </p:animEffect>
                                    <p:anim calcmode="lin" valueType="num">
                                      <p:cBhvr>
                                        <p:cTn id="22" dur="1000"/>
                                        <p:tgtEl>
                                          <p:spTgt spid="7"/>
                                        </p:tgtEl>
                                        <p:attrNameLst>
                                          <p:attrName>ppt_x</p:attrName>
                                        </p:attrNameLst>
                                      </p:cBhvr>
                                      <p:tavLst>
                                        <p:tav tm="0">
                                          <p:val>
                                            <p:strVal val="ppt_x"/>
                                          </p:val>
                                        </p:tav>
                                        <p:tav tm="100000">
                                          <p:val>
                                            <p:strVal val="ppt_x"/>
                                          </p:val>
                                        </p:tav>
                                      </p:tavLst>
                                    </p:anim>
                                    <p:anim calcmode="lin" valueType="num">
                                      <p:cBhvr>
                                        <p:cTn id="23" dur="1000"/>
                                        <p:tgtEl>
                                          <p:spTgt spid="7"/>
                                        </p:tgtEl>
                                        <p:attrNameLst>
                                          <p:attrName>ppt_y</p:attrName>
                                        </p:attrNameLst>
                                      </p:cBhvr>
                                      <p:tavLst>
                                        <p:tav tm="0">
                                          <p:val>
                                            <p:strVal val="ppt_y"/>
                                          </p:val>
                                        </p:tav>
                                        <p:tav tm="100000">
                                          <p:val>
                                            <p:strVal val="ppt_y+.1"/>
                                          </p:val>
                                        </p:tav>
                                      </p:tavLst>
                                    </p:anim>
                                    <p:set>
                                      <p:cBhvr>
                                        <p:cTn id="24" dur="1" fill="hold">
                                          <p:stCondLst>
                                            <p:cond delay="999"/>
                                          </p:stCondLst>
                                        </p:cTn>
                                        <p:tgtEl>
                                          <p:spTgt spid="7"/>
                                        </p:tgtEl>
                                        <p:attrNameLst>
                                          <p:attrName>style.visibility</p:attrName>
                                        </p:attrNameLst>
                                      </p:cBhvr>
                                      <p:to>
                                        <p:strVal val="hidden"/>
                                      </p:to>
                                    </p:set>
                                  </p:childTnLst>
                                </p:cTn>
                              </p:par>
                              <p:par>
                                <p:cTn id="25" presetID="10"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xit" presetSubtype="0" fill="hold" nodeType="clickEffect">
                                  <p:stCondLst>
                                    <p:cond delay="0"/>
                                  </p:stCondLst>
                                  <p:childTnLst>
                                    <p:animEffect transition="out" filter="fade">
                                      <p:cBhvr>
                                        <p:cTn id="31" dur="1000"/>
                                        <p:tgtEl>
                                          <p:spTgt spid="5"/>
                                        </p:tgtEl>
                                      </p:cBhvr>
                                    </p:animEffect>
                                    <p:anim calcmode="lin" valueType="num">
                                      <p:cBhvr>
                                        <p:cTn id="32" dur="1000"/>
                                        <p:tgtEl>
                                          <p:spTgt spid="5"/>
                                        </p:tgtEl>
                                        <p:attrNameLst>
                                          <p:attrName>ppt_x</p:attrName>
                                        </p:attrNameLst>
                                      </p:cBhvr>
                                      <p:tavLst>
                                        <p:tav tm="0">
                                          <p:val>
                                            <p:strVal val="ppt_x"/>
                                          </p:val>
                                        </p:tav>
                                        <p:tav tm="100000">
                                          <p:val>
                                            <p:strVal val="ppt_x"/>
                                          </p:val>
                                        </p:tav>
                                      </p:tavLst>
                                    </p:anim>
                                    <p:anim calcmode="lin" valueType="num">
                                      <p:cBhvr>
                                        <p:cTn id="33" dur="1000"/>
                                        <p:tgtEl>
                                          <p:spTgt spid="5"/>
                                        </p:tgtEl>
                                        <p:attrNameLst>
                                          <p:attrName>ppt_y</p:attrName>
                                        </p:attrNameLst>
                                      </p:cBhvr>
                                      <p:tavLst>
                                        <p:tav tm="0">
                                          <p:val>
                                            <p:strVal val="ppt_y"/>
                                          </p:val>
                                        </p:tav>
                                        <p:tav tm="100000">
                                          <p:val>
                                            <p:strVal val="ppt_y+.1"/>
                                          </p:val>
                                        </p:tav>
                                      </p:tavLst>
                                    </p:anim>
                                    <p:set>
                                      <p:cBhvr>
                                        <p:cTn id="34" dur="1" fill="hold">
                                          <p:stCondLst>
                                            <p:cond delay="999"/>
                                          </p:stCondLst>
                                        </p:cTn>
                                        <p:tgtEl>
                                          <p:spTgt spid="5"/>
                                        </p:tgtEl>
                                        <p:attrNameLst>
                                          <p:attrName>style.visibility</p:attrName>
                                        </p:attrNameLst>
                                      </p:cBhvr>
                                      <p:to>
                                        <p:strVal val="hidden"/>
                                      </p:to>
                                    </p:set>
                                  </p:childTnLst>
                                </p:cTn>
                              </p:par>
                              <p:par>
                                <p:cTn id="35" presetID="10"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42" presetClass="exit" presetSubtype="0" fill="hold" nodeType="clickEffect">
                                  <p:stCondLst>
                                    <p:cond delay="0"/>
                                  </p:stCondLst>
                                  <p:childTnLst>
                                    <p:animEffect transition="out" filter="fade">
                                      <p:cBhvr>
                                        <p:cTn id="41" dur="1000"/>
                                        <p:tgtEl>
                                          <p:spTgt spid="9"/>
                                        </p:tgtEl>
                                      </p:cBhvr>
                                    </p:animEffect>
                                    <p:anim calcmode="lin" valueType="num">
                                      <p:cBhvr>
                                        <p:cTn id="42" dur="1000"/>
                                        <p:tgtEl>
                                          <p:spTgt spid="9"/>
                                        </p:tgtEl>
                                        <p:attrNameLst>
                                          <p:attrName>ppt_x</p:attrName>
                                        </p:attrNameLst>
                                      </p:cBhvr>
                                      <p:tavLst>
                                        <p:tav tm="0">
                                          <p:val>
                                            <p:strVal val="ppt_x"/>
                                          </p:val>
                                        </p:tav>
                                        <p:tav tm="100000">
                                          <p:val>
                                            <p:strVal val="ppt_x"/>
                                          </p:val>
                                        </p:tav>
                                      </p:tavLst>
                                    </p:anim>
                                    <p:anim calcmode="lin" valueType="num">
                                      <p:cBhvr>
                                        <p:cTn id="43" dur="1000"/>
                                        <p:tgtEl>
                                          <p:spTgt spid="9"/>
                                        </p:tgtEl>
                                        <p:attrNameLst>
                                          <p:attrName>ppt_y</p:attrName>
                                        </p:attrNameLst>
                                      </p:cBhvr>
                                      <p:tavLst>
                                        <p:tav tm="0">
                                          <p:val>
                                            <p:strVal val="ppt_y"/>
                                          </p:val>
                                        </p:tav>
                                        <p:tav tm="100000">
                                          <p:val>
                                            <p:strVal val="ppt_y+.1"/>
                                          </p:val>
                                        </p:tav>
                                      </p:tavLst>
                                    </p:anim>
                                    <p:set>
                                      <p:cBhvr>
                                        <p:cTn id="44" dur="1" fill="hold">
                                          <p:stCondLst>
                                            <p:cond delay="999"/>
                                          </p:stCondLst>
                                        </p:cTn>
                                        <p:tgtEl>
                                          <p:spTgt spid="9"/>
                                        </p:tgtEl>
                                        <p:attrNameLst>
                                          <p:attrName>style.visibility</p:attrName>
                                        </p:attrNameLst>
                                      </p:cBhvr>
                                      <p:to>
                                        <p:strVal val="hidden"/>
                                      </p:to>
                                    </p:set>
                                  </p:childTnLst>
                                </p:cTn>
                              </p:par>
                              <p:par>
                                <p:cTn id="45" presetID="10" presetClass="entr" presetSubtype="0" fill="hold"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42" presetClass="exit" presetSubtype="0" fill="hold" nodeType="clickEffect">
                                  <p:stCondLst>
                                    <p:cond delay="0"/>
                                  </p:stCondLst>
                                  <p:childTnLst>
                                    <p:animEffect transition="out" filter="fade">
                                      <p:cBhvr>
                                        <p:cTn id="51" dur="1000"/>
                                        <p:tgtEl>
                                          <p:spTgt spid="11"/>
                                        </p:tgtEl>
                                      </p:cBhvr>
                                    </p:animEffect>
                                    <p:anim calcmode="lin" valueType="num">
                                      <p:cBhvr>
                                        <p:cTn id="52" dur="1000"/>
                                        <p:tgtEl>
                                          <p:spTgt spid="11"/>
                                        </p:tgtEl>
                                        <p:attrNameLst>
                                          <p:attrName>ppt_x</p:attrName>
                                        </p:attrNameLst>
                                      </p:cBhvr>
                                      <p:tavLst>
                                        <p:tav tm="0">
                                          <p:val>
                                            <p:strVal val="ppt_x"/>
                                          </p:val>
                                        </p:tav>
                                        <p:tav tm="100000">
                                          <p:val>
                                            <p:strVal val="ppt_x"/>
                                          </p:val>
                                        </p:tav>
                                      </p:tavLst>
                                    </p:anim>
                                    <p:anim calcmode="lin" valueType="num">
                                      <p:cBhvr>
                                        <p:cTn id="53" dur="1000"/>
                                        <p:tgtEl>
                                          <p:spTgt spid="11"/>
                                        </p:tgtEl>
                                        <p:attrNameLst>
                                          <p:attrName>ppt_y</p:attrName>
                                        </p:attrNameLst>
                                      </p:cBhvr>
                                      <p:tavLst>
                                        <p:tav tm="0">
                                          <p:val>
                                            <p:strVal val="ppt_y"/>
                                          </p:val>
                                        </p:tav>
                                        <p:tav tm="100000">
                                          <p:val>
                                            <p:strVal val="ppt_y+.1"/>
                                          </p:val>
                                        </p:tav>
                                      </p:tavLst>
                                    </p:anim>
                                    <p:set>
                                      <p:cBhvr>
                                        <p:cTn id="54" dur="1" fill="hold">
                                          <p:stCondLst>
                                            <p:cond delay="9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96409" y="600075"/>
            <a:ext cx="8596668" cy="1320800"/>
          </a:xfrm>
        </p:spPr>
        <p:txBody>
          <a:bodyPr/>
          <a:lstStyle/>
          <a:p>
            <a:r>
              <a:rPr lang="en-US" altLang="zh-CN" sz="4000" dirty="0">
                <a:solidFill>
                  <a:srgbClr val="90C226"/>
                </a:solidFill>
                <a:latin typeface="方正综艺简体" panose="03000509000000000000" pitchFamily="65" charset="-122"/>
                <a:ea typeface="方正综艺简体" panose="03000509000000000000" pitchFamily="65" charset="-122"/>
                <a:cs typeface="+mn-cs"/>
              </a:rPr>
              <a:t>IT</a:t>
            </a:r>
            <a:r>
              <a:rPr lang="zh-CN" altLang="en-US" sz="4000" dirty="0">
                <a:solidFill>
                  <a:srgbClr val="90C226"/>
                </a:solidFill>
                <a:latin typeface="方正综艺简体" panose="03000509000000000000" pitchFamily="65" charset="-122"/>
                <a:ea typeface="方正综艺简体" panose="03000509000000000000" pitchFamily="65" charset="-122"/>
                <a:cs typeface="+mn-cs"/>
              </a:rPr>
              <a:t>文化节简介</a:t>
            </a:r>
          </a:p>
        </p:txBody>
      </p:sp>
      <p:sp>
        <p:nvSpPr>
          <p:cNvPr id="3" name="内容占位符 2"/>
          <p:cNvSpPr>
            <a:spLocks noGrp="1"/>
          </p:cNvSpPr>
          <p:nvPr>
            <p:ph idx="1"/>
          </p:nvPr>
        </p:nvSpPr>
        <p:spPr>
          <a:xfrm>
            <a:off x="543984" y="1488613"/>
            <a:ext cx="8596668" cy="3880773"/>
          </a:xfrm>
        </p:spPr>
        <p:txBody>
          <a:bodyPr>
            <a:noAutofit/>
          </a:bodyPr>
          <a:lstStyle/>
          <a:p>
            <a:pPr>
              <a:lnSpc>
                <a:spcPct val="150000"/>
              </a:lnSpc>
            </a:pPr>
            <a:r>
              <a:rPr lang="zh-CN" altLang="en-US" sz="2400" dirty="0">
                <a:solidFill>
                  <a:srgbClr val="90C226"/>
                </a:solidFill>
                <a:latin typeface="微软雅黑" panose="020B0503020204020204" pitchFamily="34" charset="-122"/>
                <a:ea typeface="微软雅黑" panose="020B0503020204020204" pitchFamily="34" charset="-122"/>
              </a:rPr>
              <a:t>为向全校普及</a:t>
            </a:r>
            <a:r>
              <a:rPr lang="en-US" altLang="zh-CN" sz="2400" dirty="0">
                <a:solidFill>
                  <a:srgbClr val="90C226"/>
                </a:solidFill>
                <a:latin typeface="微软雅黑" panose="020B0503020204020204" pitchFamily="34" charset="-122"/>
                <a:ea typeface="微软雅黑" panose="020B0503020204020204" pitchFamily="34" charset="-122"/>
              </a:rPr>
              <a:t>IT</a:t>
            </a:r>
            <a:r>
              <a:rPr lang="zh-CN" altLang="en-US" sz="2400" dirty="0">
                <a:solidFill>
                  <a:srgbClr val="90C226"/>
                </a:solidFill>
                <a:latin typeface="微软雅黑" panose="020B0503020204020204" pitchFamily="34" charset="-122"/>
                <a:ea typeface="微软雅黑" panose="020B0503020204020204" pitchFamily="34" charset="-122"/>
              </a:rPr>
              <a:t>文化，向全校师生展示</a:t>
            </a:r>
            <a:r>
              <a:rPr lang="en-US" altLang="zh-CN" sz="2400" dirty="0">
                <a:solidFill>
                  <a:srgbClr val="90C226"/>
                </a:solidFill>
                <a:latin typeface="微软雅黑" panose="020B0503020204020204" pitchFamily="34" charset="-122"/>
                <a:ea typeface="微软雅黑" panose="020B0503020204020204" pitchFamily="34" charset="-122"/>
              </a:rPr>
              <a:t>IT</a:t>
            </a:r>
            <a:r>
              <a:rPr lang="zh-CN" altLang="en-US" sz="2400" dirty="0">
                <a:solidFill>
                  <a:srgbClr val="90C226"/>
                </a:solidFill>
                <a:latin typeface="微软雅黑" panose="020B0503020204020204" pitchFamily="34" charset="-122"/>
                <a:ea typeface="微软雅黑" panose="020B0503020204020204" pitchFamily="34" charset="-122"/>
              </a:rPr>
              <a:t>文化与我们生活的融合性和在我们学习生活实践中的必要性，</a:t>
            </a:r>
            <a:r>
              <a:rPr lang="zh-CN" altLang="en-US" sz="2400" dirty="0">
                <a:solidFill>
                  <a:schemeClr val="tx1"/>
                </a:solidFill>
                <a:latin typeface="微软雅黑" panose="020B0503020204020204" pitchFamily="34" charset="-122"/>
                <a:ea typeface="微软雅黑" panose="020B0503020204020204" pitchFamily="34" charset="-122"/>
              </a:rPr>
              <a:t>推广</a:t>
            </a:r>
            <a:r>
              <a:rPr lang="en-US" altLang="zh-CN" sz="2400" dirty="0">
                <a:solidFill>
                  <a:schemeClr val="tx1"/>
                </a:solidFill>
                <a:latin typeface="微软雅黑" panose="020B0503020204020204" pitchFamily="34" charset="-122"/>
                <a:ea typeface="微软雅黑" panose="020B0503020204020204" pitchFamily="34" charset="-122"/>
              </a:rPr>
              <a:t>IT</a:t>
            </a:r>
            <a:r>
              <a:rPr lang="zh-CN" altLang="en-US" sz="2400" dirty="0">
                <a:solidFill>
                  <a:schemeClr val="tx1"/>
                </a:solidFill>
                <a:latin typeface="微软雅黑" panose="020B0503020204020204" pitchFamily="34" charset="-122"/>
                <a:ea typeface="微软雅黑" panose="020B0503020204020204" pitchFamily="34" charset="-122"/>
              </a:rPr>
              <a:t>知识</a:t>
            </a:r>
            <a:r>
              <a:rPr lang="zh-CN" altLang="en-US" sz="2400" dirty="0">
                <a:solidFill>
                  <a:srgbClr val="90C226"/>
                </a:solidFill>
                <a:latin typeface="微软雅黑" panose="020B0503020204020204" pitchFamily="34" charset="-122"/>
                <a:ea typeface="微软雅黑" panose="020B0503020204020204" pitchFamily="34" charset="-122"/>
              </a:rPr>
              <a:t>，让同学们更近地接触</a:t>
            </a:r>
            <a:r>
              <a:rPr lang="en-US" altLang="zh-CN" sz="2400" dirty="0">
                <a:solidFill>
                  <a:srgbClr val="90C226"/>
                </a:solidFill>
                <a:latin typeface="微软雅黑" panose="020B0503020204020204" pitchFamily="34" charset="-122"/>
                <a:ea typeface="微软雅黑" panose="020B0503020204020204" pitchFamily="34" charset="-122"/>
              </a:rPr>
              <a:t>IT</a:t>
            </a:r>
            <a:r>
              <a:rPr lang="zh-CN" altLang="en-US" sz="2400" dirty="0">
                <a:solidFill>
                  <a:srgbClr val="90C226"/>
                </a:solidFill>
                <a:latin typeface="微软雅黑" panose="020B0503020204020204" pitchFamily="34" charset="-122"/>
                <a:ea typeface="微软雅黑" panose="020B0503020204020204" pitchFamily="34" charset="-122"/>
              </a:rPr>
              <a:t>的具体内容，</a:t>
            </a:r>
            <a:r>
              <a:rPr lang="zh-CN" altLang="en-US" sz="2400" dirty="0">
                <a:solidFill>
                  <a:schemeClr val="tx1"/>
                </a:solidFill>
                <a:latin typeface="微软雅黑" panose="020B0503020204020204" pitchFamily="34" charset="-122"/>
                <a:ea typeface="微软雅黑" panose="020B0503020204020204" pitchFamily="34" charset="-122"/>
              </a:rPr>
              <a:t>更好的利用易班的更多功能帮助自己学习丰富自己的生活，学会利用资源、发掘资源</a:t>
            </a:r>
            <a:r>
              <a:rPr lang="zh-CN" altLang="en-US" sz="2400" dirty="0">
                <a:solidFill>
                  <a:srgbClr val="90C226"/>
                </a:solidFill>
                <a:latin typeface="微软雅黑" panose="020B0503020204020204" pitchFamily="34" charset="-122"/>
                <a:ea typeface="微软雅黑" panose="020B0503020204020204" pitchFamily="34" charset="-122"/>
              </a:rPr>
              <a:t>。数学与信息学院、软件学院开展</a:t>
            </a:r>
            <a:r>
              <a:rPr lang="en-US" altLang="zh-CN" sz="2400" dirty="0">
                <a:solidFill>
                  <a:srgbClr val="90C226"/>
                </a:solidFill>
                <a:latin typeface="微软雅黑" panose="020B0503020204020204" pitchFamily="34" charset="-122"/>
                <a:ea typeface="微软雅黑" panose="020B0503020204020204" pitchFamily="34" charset="-122"/>
              </a:rPr>
              <a:t>IT</a:t>
            </a:r>
            <a:r>
              <a:rPr lang="zh-CN" altLang="en-US" sz="2400" dirty="0">
                <a:solidFill>
                  <a:srgbClr val="90C226"/>
                </a:solidFill>
                <a:latin typeface="微软雅黑" panose="020B0503020204020204" pitchFamily="34" charset="-122"/>
                <a:ea typeface="微软雅黑" panose="020B0503020204020204" pitchFamily="34" charset="-122"/>
              </a:rPr>
              <a:t>文化节，让全校师生充分享受自己动手实践的过程，并从中感悟学习，丰富同学们的课余生活，通过易班给予有兴趣和有才华的同学们一个展示自己证明自己的平台，同时让同学们</a:t>
            </a:r>
            <a:r>
              <a:rPr lang="zh-CN" altLang="en-US" sz="2400" dirty="0">
                <a:solidFill>
                  <a:schemeClr val="tx1"/>
                </a:solidFill>
                <a:latin typeface="微软雅黑" panose="020B0503020204020204" pitchFamily="34" charset="-122"/>
                <a:ea typeface="微软雅黑" panose="020B0503020204020204" pitchFamily="34" charset="-122"/>
              </a:rPr>
              <a:t>把学到的知识技能融入自己的生活中</a:t>
            </a:r>
            <a:r>
              <a:rPr lang="zh-CN" altLang="en-US" sz="2400" dirty="0">
                <a:solidFill>
                  <a:srgbClr val="90C226"/>
                </a:solidFill>
                <a:latin typeface="微软雅黑" panose="020B0503020204020204" pitchFamily="34" charset="-122"/>
                <a:ea typeface="微软雅黑" panose="020B0503020204020204" pitchFamily="34" charset="-122"/>
              </a:rPr>
              <a: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2" name="组合 11"/>
          <p:cNvGrpSpPr/>
          <p:nvPr/>
        </p:nvGrpSpPr>
        <p:grpSpPr>
          <a:xfrm>
            <a:off x="1274808" y="2072407"/>
            <a:ext cx="9642383" cy="3948508"/>
            <a:chOff x="1274808" y="2072407"/>
            <a:chExt cx="9642383" cy="3948508"/>
          </a:xfrm>
        </p:grpSpPr>
        <p:sp>
          <p:nvSpPr>
            <p:cNvPr id="4" name="文本框 3"/>
            <p:cNvSpPr txBox="1"/>
            <p:nvPr/>
          </p:nvSpPr>
          <p:spPr>
            <a:xfrm>
              <a:off x="1274808" y="2382558"/>
              <a:ext cx="9642383" cy="2092881"/>
            </a:xfrm>
            <a:prstGeom prst="rect">
              <a:avLst/>
            </a:prstGeom>
            <a:noFill/>
          </p:spPr>
          <p:txBody>
            <a:bodyPr wrap="none" rtlCol="0">
              <a:spAutoFit/>
            </a:bodyPr>
            <a:lstStyle/>
            <a:p>
              <a:r>
                <a:rPr lang="zh-CN" altLang="en-US" sz="9600" dirty="0">
                  <a:latin typeface="方正综艺简体" panose="03000509000000000000" pitchFamily="65" charset="-122"/>
                  <a:ea typeface="方正综艺简体" panose="03000509000000000000" pitchFamily="65" charset="-122"/>
                </a:rPr>
                <a:t>千    </a:t>
              </a:r>
              <a:r>
                <a:rPr lang="zh-CN" altLang="en-US" sz="13000" dirty="0">
                  <a:latin typeface="方正综艺简体" panose="03000509000000000000" pitchFamily="65" charset="-122"/>
                  <a:ea typeface="方正综艺简体" panose="03000509000000000000" pitchFamily="65" charset="-122"/>
                </a:rPr>
                <a:t>里</a:t>
              </a:r>
              <a:r>
                <a:rPr lang="zh-CN" altLang="en-US" sz="9600" dirty="0">
                  <a:latin typeface="方正综艺简体" panose="03000509000000000000" pitchFamily="65" charset="-122"/>
                  <a:ea typeface="方正综艺简体" panose="03000509000000000000" pitchFamily="65" charset="-122"/>
                </a:rPr>
                <a:t>    千    寻</a:t>
              </a:r>
            </a:p>
          </p:txBody>
        </p:sp>
        <p:grpSp>
          <p:nvGrpSpPr>
            <p:cNvPr id="10" name="组合 9"/>
            <p:cNvGrpSpPr/>
            <p:nvPr/>
          </p:nvGrpSpPr>
          <p:grpSpPr>
            <a:xfrm>
              <a:off x="3382815" y="2072407"/>
              <a:ext cx="2815341" cy="3948508"/>
              <a:chOff x="3382815" y="2072407"/>
              <a:chExt cx="2815341" cy="3948508"/>
            </a:xfrm>
          </p:grpSpPr>
          <p:sp>
            <p:nvSpPr>
              <p:cNvPr id="11" name="任意多边形: 形状 10"/>
              <p:cNvSpPr/>
              <p:nvPr/>
            </p:nvSpPr>
            <p:spPr>
              <a:xfrm>
                <a:off x="3382815" y="2072407"/>
                <a:ext cx="2713185" cy="2713185"/>
              </a:xfrm>
              <a:custGeom>
                <a:avLst/>
                <a:gdLst>
                  <a:gd name="connsiteX0" fmla="*/ 1755731 w 3511464"/>
                  <a:gd name="connsiteY0" fmla="*/ 135697 h 3511464"/>
                  <a:gd name="connsiteX1" fmla="*/ 135697 w 3511464"/>
                  <a:gd name="connsiteY1" fmla="*/ 1755731 h 3511464"/>
                  <a:gd name="connsiteX2" fmla="*/ 1755731 w 3511464"/>
                  <a:gd name="connsiteY2" fmla="*/ 3375765 h 3511464"/>
                  <a:gd name="connsiteX3" fmla="*/ 3375765 w 3511464"/>
                  <a:gd name="connsiteY3" fmla="*/ 1755731 h 3511464"/>
                  <a:gd name="connsiteX4" fmla="*/ 1755731 w 3511464"/>
                  <a:gd name="connsiteY4" fmla="*/ 135697 h 3511464"/>
                  <a:gd name="connsiteX5" fmla="*/ 1755732 w 3511464"/>
                  <a:gd name="connsiteY5" fmla="*/ 0 h 3511464"/>
                  <a:gd name="connsiteX6" fmla="*/ 3511464 w 3511464"/>
                  <a:gd name="connsiteY6" fmla="*/ 1755732 h 3511464"/>
                  <a:gd name="connsiteX7" fmla="*/ 1755732 w 3511464"/>
                  <a:gd name="connsiteY7" fmla="*/ 3511464 h 3511464"/>
                  <a:gd name="connsiteX8" fmla="*/ 0 w 3511464"/>
                  <a:gd name="connsiteY8" fmla="*/ 1755732 h 3511464"/>
                  <a:gd name="connsiteX9" fmla="*/ 1755732 w 3511464"/>
                  <a:gd name="connsiteY9" fmla="*/ 0 h 3511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1464" h="3511464">
                    <a:moveTo>
                      <a:pt x="1755731" y="135697"/>
                    </a:moveTo>
                    <a:cubicBezTo>
                      <a:pt x="861011" y="135697"/>
                      <a:pt x="135697" y="861011"/>
                      <a:pt x="135697" y="1755731"/>
                    </a:cubicBezTo>
                    <a:cubicBezTo>
                      <a:pt x="135697" y="2650451"/>
                      <a:pt x="861011" y="3375765"/>
                      <a:pt x="1755731" y="3375765"/>
                    </a:cubicBezTo>
                    <a:cubicBezTo>
                      <a:pt x="2650451" y="3375765"/>
                      <a:pt x="3375765" y="2650451"/>
                      <a:pt x="3375765" y="1755731"/>
                    </a:cubicBezTo>
                    <a:cubicBezTo>
                      <a:pt x="3375765" y="861011"/>
                      <a:pt x="2650451" y="135697"/>
                      <a:pt x="1755731" y="135697"/>
                    </a:cubicBezTo>
                    <a:close/>
                    <a:moveTo>
                      <a:pt x="1755732" y="0"/>
                    </a:moveTo>
                    <a:cubicBezTo>
                      <a:pt x="2725396" y="0"/>
                      <a:pt x="3511464" y="786068"/>
                      <a:pt x="3511464" y="1755732"/>
                    </a:cubicBezTo>
                    <a:cubicBezTo>
                      <a:pt x="3511464" y="2725396"/>
                      <a:pt x="2725396" y="3511464"/>
                      <a:pt x="1755732" y="3511464"/>
                    </a:cubicBezTo>
                    <a:cubicBezTo>
                      <a:pt x="786068" y="3511464"/>
                      <a:pt x="0" y="2725396"/>
                      <a:pt x="0" y="1755732"/>
                    </a:cubicBezTo>
                    <a:cubicBezTo>
                      <a:pt x="0" y="786068"/>
                      <a:pt x="786068" y="0"/>
                      <a:pt x="1755732"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流程图: 手动操作 8"/>
              <p:cNvSpPr/>
              <p:nvPr/>
            </p:nvSpPr>
            <p:spPr>
              <a:xfrm rot="8679783">
                <a:off x="5852031" y="4270911"/>
                <a:ext cx="346125" cy="175000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1" fmla="*/ 0 w 10000"/>
                  <a:gd name="connsiteY0-2" fmla="*/ 514 h 10514"/>
                  <a:gd name="connsiteX1-3" fmla="*/ 10000 w 10000"/>
                  <a:gd name="connsiteY1-4" fmla="*/ 514 h 10514"/>
                  <a:gd name="connsiteX2-5" fmla="*/ 8000 w 10000"/>
                  <a:gd name="connsiteY2-6" fmla="*/ 10514 h 10514"/>
                  <a:gd name="connsiteX3-7" fmla="*/ 2000 w 10000"/>
                  <a:gd name="connsiteY3-8" fmla="*/ 10514 h 10514"/>
                  <a:gd name="connsiteX4-9" fmla="*/ 0 w 10000"/>
                  <a:gd name="connsiteY4-10" fmla="*/ 514 h 10514"/>
                  <a:gd name="connsiteX0-11" fmla="*/ 0 w 10000"/>
                  <a:gd name="connsiteY0-12" fmla="*/ 756 h 10756"/>
                  <a:gd name="connsiteX1-13" fmla="*/ 10000 w 10000"/>
                  <a:gd name="connsiteY1-14" fmla="*/ 756 h 10756"/>
                  <a:gd name="connsiteX2-15" fmla="*/ 8000 w 10000"/>
                  <a:gd name="connsiteY2-16" fmla="*/ 10756 h 10756"/>
                  <a:gd name="connsiteX3-17" fmla="*/ 2000 w 10000"/>
                  <a:gd name="connsiteY3-18" fmla="*/ 10756 h 10756"/>
                  <a:gd name="connsiteX4-19" fmla="*/ 0 w 10000"/>
                  <a:gd name="connsiteY4-20" fmla="*/ 756 h 1075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00" h="10756">
                    <a:moveTo>
                      <a:pt x="0" y="756"/>
                    </a:moveTo>
                    <a:cubicBezTo>
                      <a:pt x="6301" y="-401"/>
                      <a:pt x="4171" y="-92"/>
                      <a:pt x="10000" y="756"/>
                    </a:cubicBezTo>
                    <a:lnTo>
                      <a:pt x="8000" y="10756"/>
                    </a:lnTo>
                    <a:lnTo>
                      <a:pt x="2000" y="10756"/>
                    </a:lnTo>
                    <a:lnTo>
                      <a:pt x="0" y="75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1026" name="Picture 2" descr="C:\Users\28652\AppData\Local\Temp\ksohtml3972\wps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2815" y="-5094519"/>
            <a:ext cx="2603449" cy="459861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28652\AppData\Local\Temp\ksohtml3972\wps2.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2385" y="6858000"/>
            <a:ext cx="2589531" cy="4574032"/>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descr="15"/>
          <p:cNvPicPr>
            <a:picLocks noChangeAspect="1"/>
          </p:cNvPicPr>
          <p:nvPr/>
        </p:nvPicPr>
        <p:blipFill>
          <a:blip r:embed="rId5"/>
          <a:stretch>
            <a:fillRect/>
          </a:stretch>
        </p:blipFill>
        <p:spPr>
          <a:xfrm>
            <a:off x="-2776728" y="-495902"/>
            <a:ext cx="2538734" cy="4510314"/>
          </a:xfrm>
          <a:prstGeom prst="rect">
            <a:avLst/>
          </a:prstGeom>
          <a:noFill/>
          <a:ln>
            <a:noFill/>
          </a:ln>
        </p:spPr>
      </p:pic>
      <p:pic>
        <p:nvPicPr>
          <p:cNvPr id="7" name="图片 6" descr="13"/>
          <p:cNvPicPr>
            <a:picLocks noChangeAspect="1"/>
          </p:cNvPicPr>
          <p:nvPr/>
        </p:nvPicPr>
        <p:blipFill>
          <a:blip r:embed="rId6"/>
          <a:stretch>
            <a:fillRect/>
          </a:stretch>
        </p:blipFill>
        <p:spPr>
          <a:xfrm>
            <a:off x="12429993" y="4014412"/>
            <a:ext cx="2589761" cy="4574032"/>
          </a:xfrm>
          <a:prstGeom prst="rect">
            <a:avLst/>
          </a:prstGeom>
          <a:noFill/>
          <a:ln>
            <a:noFill/>
          </a:ln>
        </p:spPr>
      </p:pic>
      <p:sp>
        <p:nvSpPr>
          <p:cNvPr id="13" name="文本框 12"/>
          <p:cNvSpPr txBox="1"/>
          <p:nvPr/>
        </p:nvSpPr>
        <p:spPr>
          <a:xfrm>
            <a:off x="8406581" y="5967471"/>
            <a:ext cx="3316573" cy="1107996"/>
          </a:xfrm>
          <a:prstGeom prst="rect">
            <a:avLst/>
          </a:prstGeom>
          <a:noFill/>
        </p:spPr>
        <p:txBody>
          <a:bodyPr wrap="square" rtlCol="0">
            <a:spAutoFit/>
          </a:bodyPr>
          <a:lstStyle/>
          <a:p>
            <a:r>
              <a:rPr lang="en-US" altLang="zh-CN" sz="2400" dirty="0">
                <a:latin typeface="微软雅黑" panose="020B0503020204020204" pitchFamily="34" charset="-122"/>
                <a:ea typeface="微软雅黑" panose="020B0503020204020204" pitchFamily="34" charset="-122"/>
              </a:rPr>
              <a:t>——By  </a:t>
            </a:r>
            <a:r>
              <a:rPr lang="zh-CN" altLang="en-US" sz="2400" dirty="0">
                <a:latin typeface="微软雅黑" panose="020B0503020204020204" pitchFamily="34" charset="-122"/>
                <a:ea typeface="微软雅黑" panose="020B0503020204020204" pitchFamily="34" charset="-122"/>
              </a:rPr>
              <a:t>最强渣渣战队</a:t>
            </a:r>
          </a:p>
          <a:p>
            <a:endParaRPr lang="zh-CN" altLang="en-US" sz="2400" dirty="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path" presetSubtype="0" accel="50000" decel="50000" fill="hold" nodeType="clickEffect">
                                  <p:stCondLst>
                                    <p:cond delay="0"/>
                                  </p:stCondLst>
                                  <p:childTnLst>
                                    <p:animMotion origin="layout" path="M -2.29167E-6 -1.48148E-6 L 0.14258 -1.48148E-6 C 0.20651 -1.48148E-6 0.28529 0.06898 0.28529 0.125 L 0.28529 0.25 " pathEditMode="relative" rAng="0" ptsTypes="AAAA">
                                      <p:cBhvr>
                                        <p:cTn id="6" dur="2000" fill="hold"/>
                                        <p:tgtEl>
                                          <p:spTgt spid="6"/>
                                        </p:tgtEl>
                                        <p:attrNameLst>
                                          <p:attrName>ppt_x</p:attrName>
                                          <p:attrName>ppt_y</p:attrName>
                                        </p:attrNameLst>
                                      </p:cBhvr>
                                      <p:rCtr x="14258" y="12500"/>
                                    </p:animMotion>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4.79167E-6 -2.59259E-6 L 0.00105 0.90741 " pathEditMode="relative" rAng="0" ptsTypes="AA">
                                      <p:cBhvr>
                                        <p:cTn id="10" dur="2000" fill="hold"/>
                                        <p:tgtEl>
                                          <p:spTgt spid="1026"/>
                                        </p:tgtEl>
                                        <p:attrNameLst>
                                          <p:attrName>ppt_x</p:attrName>
                                          <p:attrName>ppt_y</p:attrName>
                                        </p:attrNameLst>
                                      </p:cBhvr>
                                      <p:rCtr x="52" y="45370"/>
                                    </p:animMotion>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nodeType="clickEffect">
                                  <p:stCondLst>
                                    <p:cond delay="0"/>
                                  </p:stCondLst>
                                  <p:childTnLst>
                                    <p:animMotion origin="layout" path="M 4.16667E-7 -3.33333E-6 L -0.00065 -0.83333 " pathEditMode="relative" rAng="0" ptsTypes="AA">
                                      <p:cBhvr>
                                        <p:cTn id="14" dur="2000" fill="hold"/>
                                        <p:tgtEl>
                                          <p:spTgt spid="1028"/>
                                        </p:tgtEl>
                                        <p:attrNameLst>
                                          <p:attrName>ppt_x</p:attrName>
                                          <p:attrName>ppt_y</p:attrName>
                                        </p:attrNameLst>
                                      </p:cBhvr>
                                      <p:rCtr x="-39" y="-41667"/>
                                    </p:animMotion>
                                  </p:childTnLst>
                                </p:cTn>
                              </p:par>
                            </p:childTnLst>
                          </p:cTn>
                        </p:par>
                      </p:childTnLst>
                    </p:cTn>
                  </p:par>
                  <p:par>
                    <p:cTn id="15" fill="hold">
                      <p:stCondLst>
                        <p:cond delay="indefinite"/>
                      </p:stCondLst>
                      <p:childTnLst>
                        <p:par>
                          <p:cTn id="16" fill="hold">
                            <p:stCondLst>
                              <p:cond delay="0"/>
                            </p:stCondLst>
                            <p:childTnLst>
                              <p:par>
                                <p:cTn id="17" presetID="50" presetClass="path" presetSubtype="0" accel="50000" decel="50000" fill="hold" nodeType="clickEffect">
                                  <p:stCondLst>
                                    <p:cond delay="0"/>
                                  </p:stCondLst>
                                  <p:childTnLst>
                                    <p:animMotion origin="layout" path="M 0.03125 0 L -0.11367 0 C -0.17851 0 -0.25859 -0.11574 -0.25859 -0.20949 L -0.25859 -0.41875 " pathEditMode="relative" rAng="0" ptsTypes="AAAA">
                                      <p:cBhvr>
                                        <p:cTn id="18" dur="2000" fill="hold"/>
                                        <p:tgtEl>
                                          <p:spTgt spid="7"/>
                                        </p:tgtEl>
                                        <p:attrNameLst>
                                          <p:attrName>ppt_x</p:attrName>
                                          <p:attrName>ppt_y</p:attrName>
                                        </p:attrNameLst>
                                      </p:cBhvr>
                                      <p:rCtr x="-14492" y="-2094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1" name="组合 10"/>
          <p:cNvGrpSpPr/>
          <p:nvPr/>
        </p:nvGrpSpPr>
        <p:grpSpPr>
          <a:xfrm>
            <a:off x="1036875" y="626070"/>
            <a:ext cx="9525087" cy="4708981"/>
            <a:chOff x="1849676" y="479314"/>
            <a:chExt cx="9525087" cy="4708981"/>
          </a:xfrm>
        </p:grpSpPr>
        <p:grpSp>
          <p:nvGrpSpPr>
            <p:cNvPr id="10" name="组合 9"/>
            <p:cNvGrpSpPr/>
            <p:nvPr/>
          </p:nvGrpSpPr>
          <p:grpSpPr>
            <a:xfrm>
              <a:off x="7439069" y="479314"/>
              <a:ext cx="3935694" cy="4708981"/>
              <a:chOff x="7540669" y="479314"/>
              <a:chExt cx="3935694" cy="4708981"/>
            </a:xfrm>
          </p:grpSpPr>
          <p:sp>
            <p:nvSpPr>
              <p:cNvPr id="9" name="文本框 8"/>
              <p:cNvSpPr txBox="1"/>
              <p:nvPr/>
            </p:nvSpPr>
            <p:spPr>
              <a:xfrm>
                <a:off x="7540669" y="479314"/>
                <a:ext cx="2517422" cy="4708981"/>
              </a:xfrm>
              <a:prstGeom prst="rect">
                <a:avLst/>
              </a:prstGeom>
              <a:noFill/>
            </p:spPr>
            <p:txBody>
              <a:bodyPr wrap="square" rtlCol="0">
                <a:spAutoFit/>
              </a:bodyPr>
              <a:lstStyle/>
              <a:p>
                <a:r>
                  <a:rPr lang="zh-CN" altLang="en-US" sz="30000" dirty="0">
                    <a:solidFill>
                      <a:srgbClr val="567417"/>
                    </a:solidFill>
                    <a:latin typeface="方正综艺简体" panose="03000509000000000000" pitchFamily="65" charset="-122"/>
                    <a:ea typeface="方正综艺简体" panose="03000509000000000000" pitchFamily="65" charset="-122"/>
                  </a:rPr>
                  <a:t>￥</a:t>
                </a:r>
              </a:p>
            </p:txBody>
          </p:sp>
          <p:sp>
            <p:nvSpPr>
              <p:cNvPr id="7" name="任意多边形: 形状 6"/>
              <p:cNvSpPr/>
              <p:nvPr/>
            </p:nvSpPr>
            <p:spPr>
              <a:xfrm>
                <a:off x="7540669" y="688930"/>
                <a:ext cx="3935694" cy="3935694"/>
              </a:xfrm>
              <a:custGeom>
                <a:avLst/>
                <a:gdLst>
                  <a:gd name="connsiteX0" fmla="*/ 2040 w 3935694"/>
                  <a:gd name="connsiteY0" fmla="*/ 2008246 h 3935694"/>
                  <a:gd name="connsiteX1" fmla="*/ 10160 w 3935694"/>
                  <a:gd name="connsiteY1" fmla="*/ 2169048 h 3935694"/>
                  <a:gd name="connsiteX2" fmla="*/ 1766646 w 3935694"/>
                  <a:gd name="connsiteY2" fmla="*/ 3925534 h 3935694"/>
                  <a:gd name="connsiteX3" fmla="*/ 1927438 w 3935694"/>
                  <a:gd name="connsiteY3" fmla="*/ 3933654 h 3935694"/>
                  <a:gd name="connsiteX4" fmla="*/ 1887049 w 3935694"/>
                  <a:gd name="connsiteY4" fmla="*/ 3935693 h 3935694"/>
                  <a:gd name="connsiteX5" fmla="*/ 0 w 3935694"/>
                  <a:gd name="connsiteY5" fmla="*/ 2048644 h 3935694"/>
                  <a:gd name="connsiteX6" fmla="*/ 1967847 w 3935694"/>
                  <a:gd name="connsiteY6" fmla="*/ 0 h 3935694"/>
                  <a:gd name="connsiteX7" fmla="*/ 3935694 w 3935694"/>
                  <a:gd name="connsiteY7" fmla="*/ 1967847 h 3935694"/>
                  <a:gd name="connsiteX8" fmla="*/ 1967847 w 3935694"/>
                  <a:gd name="connsiteY8" fmla="*/ 3935694 h 3935694"/>
                  <a:gd name="connsiteX9" fmla="*/ 1927438 w 3935694"/>
                  <a:gd name="connsiteY9" fmla="*/ 3933654 h 3935694"/>
                  <a:gd name="connsiteX10" fmla="*/ 2079989 w 3935694"/>
                  <a:gd name="connsiteY10" fmla="*/ 3925951 h 3935694"/>
                  <a:gd name="connsiteX11" fmla="*/ 3774098 w 3935694"/>
                  <a:gd name="connsiteY11" fmla="*/ 2048644 h 3935694"/>
                  <a:gd name="connsiteX12" fmla="*/ 1887049 w 3935694"/>
                  <a:gd name="connsiteY12" fmla="*/ 161595 h 3935694"/>
                  <a:gd name="connsiteX13" fmla="*/ 9743 w 3935694"/>
                  <a:gd name="connsiteY13" fmla="*/ 1855704 h 3935694"/>
                  <a:gd name="connsiteX14" fmla="*/ 2040 w 3935694"/>
                  <a:gd name="connsiteY14" fmla="*/ 2008246 h 3935694"/>
                  <a:gd name="connsiteX15" fmla="*/ 0 w 3935694"/>
                  <a:gd name="connsiteY15" fmla="*/ 1967847 h 3935694"/>
                  <a:gd name="connsiteX16" fmla="*/ 1967847 w 3935694"/>
                  <a:gd name="connsiteY16" fmla="*/ 0 h 393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35694" h="3935694">
                    <a:moveTo>
                      <a:pt x="2040" y="2008246"/>
                    </a:moveTo>
                    <a:lnTo>
                      <a:pt x="10160" y="2169048"/>
                    </a:lnTo>
                    <a:cubicBezTo>
                      <a:pt x="104215" y="3095194"/>
                      <a:pt x="840501" y="3831479"/>
                      <a:pt x="1766646" y="3925534"/>
                    </a:cubicBezTo>
                    <a:lnTo>
                      <a:pt x="1927438" y="3933654"/>
                    </a:lnTo>
                    <a:lnTo>
                      <a:pt x="1887049" y="3935693"/>
                    </a:lnTo>
                    <a:cubicBezTo>
                      <a:pt x="844861" y="3935693"/>
                      <a:pt x="0" y="3090832"/>
                      <a:pt x="0" y="2048644"/>
                    </a:cubicBezTo>
                    <a:close/>
                    <a:moveTo>
                      <a:pt x="1967847" y="0"/>
                    </a:moveTo>
                    <a:cubicBezTo>
                      <a:pt x="3054659" y="0"/>
                      <a:pt x="3935694" y="881035"/>
                      <a:pt x="3935694" y="1967847"/>
                    </a:cubicBezTo>
                    <a:cubicBezTo>
                      <a:pt x="3935694" y="3054659"/>
                      <a:pt x="3054659" y="3935694"/>
                      <a:pt x="1967847" y="3935694"/>
                    </a:cubicBezTo>
                    <a:lnTo>
                      <a:pt x="1927438" y="3933654"/>
                    </a:lnTo>
                    <a:lnTo>
                      <a:pt x="2079989" y="3925951"/>
                    </a:lnTo>
                    <a:cubicBezTo>
                      <a:pt x="3031544" y="3829315"/>
                      <a:pt x="3774098" y="3025695"/>
                      <a:pt x="3774098" y="2048644"/>
                    </a:cubicBezTo>
                    <a:cubicBezTo>
                      <a:pt x="3774098" y="1006456"/>
                      <a:pt x="2929237" y="161595"/>
                      <a:pt x="1887049" y="161595"/>
                    </a:cubicBezTo>
                    <a:cubicBezTo>
                      <a:pt x="909998" y="161595"/>
                      <a:pt x="106379" y="904149"/>
                      <a:pt x="9743" y="1855704"/>
                    </a:cubicBezTo>
                    <a:lnTo>
                      <a:pt x="2040" y="2008246"/>
                    </a:lnTo>
                    <a:lnTo>
                      <a:pt x="0" y="1967847"/>
                    </a:lnTo>
                    <a:cubicBezTo>
                      <a:pt x="0" y="881035"/>
                      <a:pt x="881035" y="0"/>
                      <a:pt x="1967847"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1849676" y="1252602"/>
              <a:ext cx="8492647" cy="3935693"/>
            </a:xfrm>
            <a:prstGeom prst="rect">
              <a:avLst/>
            </a:prstGeom>
            <a:noFill/>
          </p:spPr>
          <p:txBody>
            <a:bodyPr wrap="square" rtlCol="0">
              <a:spAutoFit/>
            </a:bodyPr>
            <a:lstStyle/>
            <a:p>
              <a:pPr algn="ctr">
                <a:lnSpc>
                  <a:spcPct val="150000"/>
                </a:lnSpc>
              </a:pPr>
              <a:r>
                <a:rPr lang="zh-CN" altLang="en-US" sz="8800" dirty="0">
                  <a:latin typeface="方正综艺简体" panose="03000509000000000000" pitchFamily="65" charset="-122"/>
                  <a:ea typeface="方正综艺简体" panose="03000509000000000000" pitchFamily="65" charset="-122"/>
                </a:rPr>
                <a:t>华农人的</a:t>
              </a:r>
              <a:endParaRPr lang="en-US" altLang="zh-CN" sz="8800" dirty="0">
                <a:latin typeface="方正综艺简体" panose="03000509000000000000" pitchFamily="65" charset="-122"/>
                <a:ea typeface="方正综艺简体" panose="03000509000000000000" pitchFamily="65" charset="-122"/>
              </a:endParaRPr>
            </a:p>
            <a:p>
              <a:pPr algn="ctr">
                <a:lnSpc>
                  <a:spcPct val="150000"/>
                </a:lnSpc>
              </a:pPr>
              <a:r>
                <a:rPr lang="zh-CN" altLang="en-US" sz="8800" dirty="0">
                  <a:latin typeface="方正综艺简体" panose="03000509000000000000" pitchFamily="65" charset="-122"/>
                  <a:ea typeface="方正综艺简体" panose="03000509000000000000" pitchFamily="65" charset="-122"/>
                </a:rPr>
                <a:t>二手信息平台</a:t>
              </a:r>
            </a:p>
          </p:txBody>
        </p:sp>
      </p:grpSp>
      <p:pic>
        <p:nvPicPr>
          <p:cNvPr id="12" name="图片 11"/>
          <p:cNvPicPr>
            <a:picLocks noChangeAspect="1"/>
          </p:cNvPicPr>
          <p:nvPr/>
        </p:nvPicPr>
        <p:blipFill>
          <a:blip r:embed="rId3"/>
          <a:stretch>
            <a:fillRect/>
          </a:stretch>
        </p:blipFill>
        <p:spPr>
          <a:xfrm>
            <a:off x="682688" y="-5162853"/>
            <a:ext cx="11028891" cy="5155312"/>
          </a:xfrm>
          <a:prstGeom prst="rect">
            <a:avLst/>
          </a:prstGeom>
        </p:spPr>
      </p:pic>
      <p:pic>
        <p:nvPicPr>
          <p:cNvPr id="13" name="图片 12"/>
          <p:cNvPicPr>
            <a:picLocks noChangeAspect="1"/>
          </p:cNvPicPr>
          <p:nvPr/>
        </p:nvPicPr>
        <p:blipFill>
          <a:blip r:embed="rId4"/>
          <a:stretch>
            <a:fillRect/>
          </a:stretch>
        </p:blipFill>
        <p:spPr>
          <a:xfrm>
            <a:off x="688762" y="-5152786"/>
            <a:ext cx="11024036" cy="5132976"/>
          </a:xfrm>
          <a:prstGeom prst="rect">
            <a:avLst/>
          </a:prstGeom>
        </p:spPr>
      </p:pic>
      <p:pic>
        <p:nvPicPr>
          <p:cNvPr id="14" name="图片 13"/>
          <p:cNvPicPr>
            <a:picLocks noChangeAspect="1"/>
          </p:cNvPicPr>
          <p:nvPr/>
        </p:nvPicPr>
        <p:blipFill>
          <a:blip r:embed="rId5"/>
          <a:stretch>
            <a:fillRect/>
          </a:stretch>
        </p:blipFill>
        <p:spPr>
          <a:xfrm>
            <a:off x="692481" y="-5171205"/>
            <a:ext cx="11019098" cy="5132976"/>
          </a:xfrm>
          <a:prstGeom prst="rect">
            <a:avLst/>
          </a:prstGeom>
        </p:spPr>
      </p:pic>
      <p:pic>
        <p:nvPicPr>
          <p:cNvPr id="15" name="图片 14"/>
          <p:cNvPicPr>
            <a:picLocks noChangeAspect="1"/>
          </p:cNvPicPr>
          <p:nvPr/>
        </p:nvPicPr>
        <p:blipFill>
          <a:blip r:embed="rId6"/>
          <a:stretch>
            <a:fillRect/>
          </a:stretch>
        </p:blipFill>
        <p:spPr>
          <a:xfrm>
            <a:off x="735062" y="-5077592"/>
            <a:ext cx="10976517" cy="5070051"/>
          </a:xfrm>
          <a:prstGeom prst="rect">
            <a:avLst/>
          </a:prstGeom>
        </p:spPr>
      </p:pic>
      <p:pic>
        <p:nvPicPr>
          <p:cNvPr id="16" name="图片 15"/>
          <p:cNvPicPr>
            <a:picLocks noChangeAspect="1"/>
          </p:cNvPicPr>
          <p:nvPr/>
        </p:nvPicPr>
        <p:blipFill>
          <a:blip r:embed="rId7"/>
          <a:stretch>
            <a:fillRect/>
          </a:stretch>
        </p:blipFill>
        <p:spPr>
          <a:xfrm>
            <a:off x="674396" y="-5175122"/>
            <a:ext cx="11048758" cy="5155312"/>
          </a:xfrm>
          <a:prstGeom prst="rect">
            <a:avLst/>
          </a:prstGeom>
        </p:spPr>
      </p:pic>
      <p:sp>
        <p:nvSpPr>
          <p:cNvPr id="2" name="文本框 1"/>
          <p:cNvSpPr txBox="1"/>
          <p:nvPr/>
        </p:nvSpPr>
        <p:spPr>
          <a:xfrm>
            <a:off x="9127438" y="5967471"/>
            <a:ext cx="2595716" cy="738664"/>
          </a:xfrm>
          <a:prstGeom prst="rect">
            <a:avLst/>
          </a:prstGeom>
          <a:noFill/>
        </p:spPr>
        <p:txBody>
          <a:bodyPr wrap="square" rtlCol="0">
            <a:spAutoFit/>
          </a:bodyPr>
          <a:lstStyle/>
          <a:p>
            <a:r>
              <a:rPr lang="en-US" altLang="zh-CN" sz="2400" dirty="0">
                <a:latin typeface="微软雅黑" panose="020B0503020204020204" pitchFamily="34" charset="-122"/>
                <a:ea typeface="微软雅黑" panose="020B0503020204020204" pitchFamily="34" charset="-122"/>
              </a:rPr>
              <a:t>——By  </a:t>
            </a:r>
            <a:r>
              <a:rPr lang="en-US" altLang="zh-CN" sz="2400" dirty="0" err="1">
                <a:latin typeface="微软雅黑" panose="020B0503020204020204" pitchFamily="34" charset="-122"/>
                <a:ea typeface="微软雅黑" panose="020B0503020204020204" pitchFamily="34" charset="-122"/>
              </a:rPr>
              <a:t>LYuan</a:t>
            </a:r>
            <a:r>
              <a:rPr lang="zh-CN" altLang="en-US" sz="2400" dirty="0">
                <a:latin typeface="微软雅黑" panose="020B0503020204020204" pitchFamily="34" charset="-122"/>
                <a:ea typeface="微软雅黑" panose="020B0503020204020204" pitchFamily="34" charset="-122"/>
              </a:rPr>
              <a:t>队</a:t>
            </a:r>
          </a:p>
          <a:p>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33333E-6 1.85185E-6 L 0.00143 0.84143 " pathEditMode="relative" rAng="0" ptsTypes="AA">
                                      <p:cBhvr>
                                        <p:cTn id="6" dur="800" fill="hold"/>
                                        <p:tgtEl>
                                          <p:spTgt spid="15"/>
                                        </p:tgtEl>
                                        <p:attrNameLst>
                                          <p:attrName>ppt_x</p:attrName>
                                          <p:attrName>ppt_y</p:attrName>
                                        </p:attrNameLst>
                                      </p:cBhvr>
                                      <p:rCtr x="65" y="42060"/>
                                    </p:animMotion>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0.00143 0.84143 L 0.00143 1.75625 " pathEditMode="relative" rAng="0" ptsTypes="AA">
                                      <p:cBhvr>
                                        <p:cTn id="10" dur="800" fill="hold"/>
                                        <p:tgtEl>
                                          <p:spTgt spid="15"/>
                                        </p:tgtEl>
                                        <p:attrNameLst>
                                          <p:attrName>ppt_x</p:attrName>
                                          <p:attrName>ppt_y</p:attrName>
                                        </p:attrNameLst>
                                      </p:cBhvr>
                                      <p:rCtr x="0" y="45741"/>
                                    </p:animMotion>
                                  </p:childTnLst>
                                </p:cTn>
                              </p:par>
                              <p:par>
                                <p:cTn id="11" presetID="42" presetClass="path" presetSubtype="0" accel="50000" decel="50000" fill="hold" nodeType="withEffect">
                                  <p:stCondLst>
                                    <p:cond delay="0"/>
                                  </p:stCondLst>
                                  <p:childTnLst>
                                    <p:animMotion origin="layout" path="M -3.125E-6 1.85185E-6 L 0.00365 0.84768 " pathEditMode="relative" rAng="0" ptsTypes="AA">
                                      <p:cBhvr>
                                        <p:cTn id="12" dur="800" fill="hold"/>
                                        <p:tgtEl>
                                          <p:spTgt spid="12"/>
                                        </p:tgtEl>
                                        <p:attrNameLst>
                                          <p:attrName>ppt_x</p:attrName>
                                          <p:attrName>ppt_y</p:attrName>
                                        </p:attrNameLst>
                                      </p:cBhvr>
                                      <p:rCtr x="182" y="43218"/>
                                    </p:animMotion>
                                  </p:childTnLst>
                                </p:cTn>
                              </p:par>
                            </p:childTnLst>
                          </p:cTn>
                        </p:par>
                      </p:childTnLst>
                    </p:cTn>
                  </p:par>
                  <p:par>
                    <p:cTn id="13" fill="hold">
                      <p:stCondLst>
                        <p:cond delay="indefinite"/>
                      </p:stCondLst>
                      <p:childTnLst>
                        <p:par>
                          <p:cTn id="14" fill="hold">
                            <p:stCondLst>
                              <p:cond delay="0"/>
                            </p:stCondLst>
                            <p:childTnLst>
                              <p:par>
                                <p:cTn id="15" presetID="42" presetClass="path" presetSubtype="0" accel="50000" decel="50000" fill="hold" nodeType="clickEffect">
                                  <p:stCondLst>
                                    <p:cond delay="0"/>
                                  </p:stCondLst>
                                  <p:childTnLst>
                                    <p:animMotion origin="layout" path="M 0.00365 0.84768 L 0.00365 1.75416 " pathEditMode="relative" rAng="0" ptsTypes="AA">
                                      <p:cBhvr>
                                        <p:cTn id="16" dur="800" fill="hold"/>
                                        <p:tgtEl>
                                          <p:spTgt spid="12"/>
                                        </p:tgtEl>
                                        <p:attrNameLst>
                                          <p:attrName>ppt_x</p:attrName>
                                          <p:attrName>ppt_y</p:attrName>
                                        </p:attrNameLst>
                                      </p:cBhvr>
                                      <p:rCtr x="0" y="45324"/>
                                    </p:animMotion>
                                  </p:childTnLst>
                                </p:cTn>
                              </p:par>
                              <p:par>
                                <p:cTn id="17" presetID="42" presetClass="path" presetSubtype="0" accel="50000" decel="50000" fill="hold" nodeType="withEffect">
                                  <p:stCondLst>
                                    <p:cond delay="0"/>
                                  </p:stCondLst>
                                  <p:childTnLst>
                                    <p:animMotion origin="layout" path="M -3.75E-6 3.33333E-6 L 0.00365 0.84768 " pathEditMode="relative" rAng="0" ptsTypes="AA">
                                      <p:cBhvr>
                                        <p:cTn id="18" dur="800" fill="hold"/>
                                        <p:tgtEl>
                                          <p:spTgt spid="13"/>
                                        </p:tgtEl>
                                        <p:attrNameLst>
                                          <p:attrName>ppt_x</p:attrName>
                                          <p:attrName>ppt_y</p:attrName>
                                        </p:attrNameLst>
                                      </p:cBhvr>
                                      <p:rCtr x="182" y="42384"/>
                                    </p:animMotion>
                                  </p:childTnLst>
                                </p:cTn>
                              </p:par>
                            </p:childTnLst>
                          </p:cTn>
                        </p:par>
                      </p:childTnLst>
                    </p:cTn>
                  </p:par>
                  <p:par>
                    <p:cTn id="19" fill="hold">
                      <p:stCondLst>
                        <p:cond delay="indefinite"/>
                      </p:stCondLst>
                      <p:childTnLst>
                        <p:par>
                          <p:cTn id="20" fill="hold">
                            <p:stCondLst>
                              <p:cond delay="0"/>
                            </p:stCondLst>
                            <p:childTnLst>
                              <p:par>
                                <p:cTn id="21" presetID="42" presetClass="path" presetSubtype="0" accel="50000" decel="50000" fill="hold" nodeType="clickEffect">
                                  <p:stCondLst>
                                    <p:cond delay="0"/>
                                  </p:stCondLst>
                                  <p:childTnLst>
                                    <p:animMotion origin="layout" path="M 0.00365 0.84768 L 0.00365 1.75416 " pathEditMode="relative" rAng="0" ptsTypes="AA">
                                      <p:cBhvr>
                                        <p:cTn id="22" dur="800" fill="hold"/>
                                        <p:tgtEl>
                                          <p:spTgt spid="13"/>
                                        </p:tgtEl>
                                        <p:attrNameLst>
                                          <p:attrName>ppt_x</p:attrName>
                                          <p:attrName>ppt_y</p:attrName>
                                        </p:attrNameLst>
                                      </p:cBhvr>
                                      <p:rCtr x="0" y="45324"/>
                                    </p:animMotion>
                                  </p:childTnLst>
                                </p:cTn>
                              </p:par>
                              <p:par>
                                <p:cTn id="23" presetID="42" presetClass="path" presetSubtype="0" accel="50000" decel="50000" fill="hold" nodeType="withEffect">
                                  <p:stCondLst>
                                    <p:cond delay="0"/>
                                  </p:stCondLst>
                                  <p:childTnLst>
                                    <p:animMotion origin="layout" path="M -3.75E-6 -3.7037E-7 L 0.00365 0.84769 " pathEditMode="relative" rAng="0" ptsTypes="AA">
                                      <p:cBhvr>
                                        <p:cTn id="24" dur="800" fill="hold"/>
                                        <p:tgtEl>
                                          <p:spTgt spid="14"/>
                                        </p:tgtEl>
                                        <p:attrNameLst>
                                          <p:attrName>ppt_x</p:attrName>
                                          <p:attrName>ppt_y</p:attrName>
                                        </p:attrNameLst>
                                      </p:cBhvr>
                                      <p:rCtr x="182" y="42384"/>
                                    </p:animMotion>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nodeType="clickEffect">
                                  <p:stCondLst>
                                    <p:cond delay="0"/>
                                  </p:stCondLst>
                                  <p:childTnLst>
                                    <p:animMotion origin="layout" path="M 0.00365 0.84769 L 0.00365 1.75417 " pathEditMode="relative" rAng="0" ptsTypes="AA">
                                      <p:cBhvr>
                                        <p:cTn id="28" dur="800" fill="hold"/>
                                        <p:tgtEl>
                                          <p:spTgt spid="14"/>
                                        </p:tgtEl>
                                        <p:attrNameLst>
                                          <p:attrName>ppt_x</p:attrName>
                                          <p:attrName>ppt_y</p:attrName>
                                        </p:attrNameLst>
                                      </p:cBhvr>
                                      <p:rCtr x="0" y="45324"/>
                                    </p:animMotion>
                                  </p:childTnLst>
                                </p:cTn>
                              </p:par>
                              <p:par>
                                <p:cTn id="29" presetID="42" presetClass="path" presetSubtype="0" accel="50000" decel="50000" fill="hold" nodeType="withEffect">
                                  <p:stCondLst>
                                    <p:cond delay="0"/>
                                  </p:stCondLst>
                                  <p:childTnLst>
                                    <p:animMotion origin="layout" path="M -3.54167E-6 3.7037E-6 L 0.00365 0.84768 " pathEditMode="relative" rAng="0" ptsTypes="AA">
                                      <p:cBhvr>
                                        <p:cTn id="30" dur="800" fill="hold"/>
                                        <p:tgtEl>
                                          <p:spTgt spid="16"/>
                                        </p:tgtEl>
                                        <p:attrNameLst>
                                          <p:attrName>ppt_x</p:attrName>
                                          <p:attrName>ppt_y</p:attrName>
                                        </p:attrNameLst>
                                      </p:cBhvr>
                                      <p:rCtr x="182" y="42384"/>
                                    </p:animMotion>
                                  </p:childTnLst>
                                </p:cTn>
                              </p:par>
                            </p:childTnLst>
                          </p:cTn>
                        </p:par>
                      </p:childTnLst>
                    </p:cTn>
                  </p:par>
                  <p:par>
                    <p:cTn id="31" fill="hold">
                      <p:stCondLst>
                        <p:cond delay="indefinite"/>
                      </p:stCondLst>
                      <p:childTnLst>
                        <p:par>
                          <p:cTn id="32" fill="hold">
                            <p:stCondLst>
                              <p:cond delay="0"/>
                            </p:stCondLst>
                            <p:childTnLst>
                              <p:par>
                                <p:cTn id="33" presetID="42" presetClass="path" presetSubtype="0" accel="50000" decel="50000" fill="hold" nodeType="clickEffect">
                                  <p:stCondLst>
                                    <p:cond delay="0"/>
                                  </p:stCondLst>
                                  <p:childTnLst>
                                    <p:animMotion origin="layout" path="M 0.00365 0.84768 L 0.00365 1.75416 " pathEditMode="relative" rAng="0" ptsTypes="AA">
                                      <p:cBhvr>
                                        <p:cTn id="34" dur="800" fill="hold"/>
                                        <p:tgtEl>
                                          <p:spTgt spid="16"/>
                                        </p:tgtEl>
                                        <p:attrNameLst>
                                          <p:attrName>ppt_x</p:attrName>
                                          <p:attrName>ppt_y</p:attrName>
                                        </p:attrNameLst>
                                      </p:cBhvr>
                                      <p:rCtr x="0" y="4532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25403" y="2385134"/>
            <a:ext cx="8596668" cy="1320800"/>
          </a:xfrm>
        </p:spPr>
        <p:txBody>
          <a:bodyPr>
            <a:noAutofit/>
          </a:bodyPr>
          <a:lstStyle/>
          <a:p>
            <a:r>
              <a:rPr lang="zh-CN" altLang="en-US" sz="8800" dirty="0">
                <a:latin typeface="方正综艺简体" panose="03000509000000000000" pitchFamily="65" charset="-122"/>
                <a:ea typeface="方正综艺简体" panose="03000509000000000000" pitchFamily="65" charset="-122"/>
              </a:rPr>
              <a:t>答疑环节</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3988189" y="427017"/>
            <a:ext cx="4215621" cy="5104537"/>
          </a:xfrm>
          <a:prstGeom prst="rect">
            <a:avLst/>
          </a:prstGeom>
        </p:spPr>
      </p:pic>
      <p:sp>
        <p:nvSpPr>
          <p:cNvPr id="6" name="文本框 5"/>
          <p:cNvSpPr txBox="1"/>
          <p:nvPr/>
        </p:nvSpPr>
        <p:spPr>
          <a:xfrm>
            <a:off x="2105376" y="5969318"/>
            <a:ext cx="7981245"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请参赛队伍加入</a:t>
            </a:r>
            <a:r>
              <a:rPr lang="en-US" altLang="zh-CN" sz="2400" dirty="0">
                <a:latin typeface="微软雅黑" panose="020B0503020204020204" pitchFamily="34" charset="-122"/>
                <a:ea typeface="微软雅黑" panose="020B0503020204020204" pitchFamily="34" charset="-122"/>
              </a:rPr>
              <a:t>IT</a:t>
            </a:r>
            <a:r>
              <a:rPr lang="zh-CN" altLang="en-US" sz="2400" dirty="0">
                <a:latin typeface="微软雅黑" panose="020B0503020204020204" pitchFamily="34" charset="-122"/>
                <a:ea typeface="微软雅黑" panose="020B0503020204020204" pitchFamily="34" charset="-122"/>
              </a:rPr>
              <a:t>文化节比赛的</a:t>
            </a:r>
            <a:r>
              <a:rPr lang="en-US" altLang="zh-CN" sz="2400" dirty="0">
                <a:latin typeface="微软雅黑" panose="020B0503020204020204" pitchFamily="34" charset="-122"/>
                <a:ea typeface="微软雅黑" panose="020B0503020204020204" pitchFamily="34" charset="-122"/>
              </a:rPr>
              <a:t>QQ</a:t>
            </a:r>
            <a:r>
              <a:rPr lang="zh-CN" altLang="en-US" sz="2400" dirty="0">
                <a:latin typeface="微软雅黑" panose="020B0503020204020204" pitchFamily="34" charset="-122"/>
                <a:ea typeface="微软雅黑" panose="020B0503020204020204" pitchFamily="34" charset="-122"/>
              </a:rPr>
              <a:t>群，便于后期工作通知</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立方体 6"/>
          <p:cNvSpPr/>
          <p:nvPr/>
        </p:nvSpPr>
        <p:spPr>
          <a:xfrm>
            <a:off x="4000500" y="1332205"/>
            <a:ext cx="4514850" cy="4514850"/>
          </a:xfrm>
          <a:prstGeom prst="cub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781050" y="295275"/>
            <a:ext cx="2724150" cy="2400657"/>
          </a:xfrm>
          <a:prstGeom prst="rect">
            <a:avLst/>
          </a:prstGeom>
          <a:noFill/>
        </p:spPr>
        <p:txBody>
          <a:bodyPr wrap="square" rtlCol="0">
            <a:spAutoFit/>
          </a:bodyPr>
          <a:lstStyle/>
          <a:p>
            <a:r>
              <a:rPr lang="zh-CN" altLang="en-US" sz="15000" dirty="0">
                <a:latin typeface="方正综艺简体" panose="03000509000000000000" pitchFamily="65" charset="-122"/>
                <a:ea typeface="方正综艺简体" panose="03000509000000000000" pitchFamily="65" charset="-122"/>
              </a:rPr>
              <a:t>抽</a:t>
            </a:r>
          </a:p>
        </p:txBody>
      </p:sp>
      <p:sp>
        <p:nvSpPr>
          <p:cNvPr id="11" name="文本框 10"/>
          <p:cNvSpPr txBox="1"/>
          <p:nvPr/>
        </p:nvSpPr>
        <p:spPr>
          <a:xfrm>
            <a:off x="9248775" y="295274"/>
            <a:ext cx="2943225" cy="2400657"/>
          </a:xfrm>
          <a:prstGeom prst="rect">
            <a:avLst/>
          </a:prstGeom>
          <a:noFill/>
        </p:spPr>
        <p:txBody>
          <a:bodyPr wrap="square" rtlCol="0">
            <a:spAutoFit/>
          </a:bodyPr>
          <a:lstStyle/>
          <a:p>
            <a:r>
              <a:rPr lang="zh-CN" altLang="en-US" sz="15000" dirty="0">
                <a:latin typeface="方正综艺简体" panose="03000509000000000000" pitchFamily="65" charset="-122"/>
                <a:ea typeface="方正综艺简体" panose="03000509000000000000" pitchFamily="65" charset="-122"/>
              </a:rPr>
              <a:t>奖</a:t>
            </a:r>
          </a:p>
        </p:txBody>
      </p:sp>
      <p:sp>
        <p:nvSpPr>
          <p:cNvPr id="12" name="文本框 11"/>
          <p:cNvSpPr txBox="1"/>
          <p:nvPr/>
        </p:nvSpPr>
        <p:spPr>
          <a:xfrm>
            <a:off x="781050" y="4162069"/>
            <a:ext cx="2486025" cy="2400657"/>
          </a:xfrm>
          <a:prstGeom prst="rect">
            <a:avLst/>
          </a:prstGeom>
          <a:noFill/>
        </p:spPr>
        <p:txBody>
          <a:bodyPr wrap="square" rtlCol="0">
            <a:spAutoFit/>
          </a:bodyPr>
          <a:lstStyle/>
          <a:p>
            <a:r>
              <a:rPr lang="zh-CN" altLang="en-US" sz="15000" dirty="0">
                <a:latin typeface="方正综艺简体" panose="03000509000000000000" pitchFamily="65" charset="-122"/>
                <a:ea typeface="方正综艺简体" panose="03000509000000000000" pitchFamily="65" charset="-122"/>
              </a:rPr>
              <a:t>环</a:t>
            </a:r>
          </a:p>
        </p:txBody>
      </p:sp>
      <p:sp>
        <p:nvSpPr>
          <p:cNvPr id="13" name="文本框 12"/>
          <p:cNvSpPr txBox="1"/>
          <p:nvPr/>
        </p:nvSpPr>
        <p:spPr>
          <a:xfrm>
            <a:off x="9248775" y="4162069"/>
            <a:ext cx="2847975" cy="2400657"/>
          </a:xfrm>
          <a:prstGeom prst="rect">
            <a:avLst/>
          </a:prstGeom>
          <a:noFill/>
        </p:spPr>
        <p:txBody>
          <a:bodyPr wrap="square" rtlCol="0">
            <a:spAutoFit/>
          </a:bodyPr>
          <a:lstStyle/>
          <a:p>
            <a:r>
              <a:rPr lang="zh-CN" altLang="en-US" sz="15000" dirty="0">
                <a:latin typeface="方正综艺简体" panose="03000509000000000000" pitchFamily="65" charset="-122"/>
                <a:ea typeface="方正综艺简体" panose="03000509000000000000" pitchFamily="65" charset="-122"/>
              </a:rPr>
              <a:t>节</a:t>
            </a:r>
          </a:p>
        </p:txBody>
      </p:sp>
      <p:sp>
        <p:nvSpPr>
          <p:cNvPr id="2" name="椭圆 1"/>
          <p:cNvSpPr/>
          <p:nvPr/>
        </p:nvSpPr>
        <p:spPr>
          <a:xfrm>
            <a:off x="5270376" y="1550056"/>
            <a:ext cx="1651247" cy="648070"/>
          </a:xfrm>
          <a:prstGeom prst="ellipse">
            <a:avLst/>
          </a:prstGeom>
          <a:solidFill>
            <a:srgbClr val="5674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动作按钮: 文档 2">
            <a:hlinkClick r:id="rId3" action="ppaction://hlinkfile" highlightClick="1"/>
          </p:cNvPr>
          <p:cNvSpPr/>
          <p:nvPr/>
        </p:nvSpPr>
        <p:spPr>
          <a:xfrm>
            <a:off x="4048124" y="2695931"/>
            <a:ext cx="3264010" cy="3002195"/>
          </a:xfrm>
          <a:prstGeom prst="actionButtonDocumen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文本框 3"/>
          <p:cNvSpPr txBox="1"/>
          <p:nvPr/>
        </p:nvSpPr>
        <p:spPr>
          <a:xfrm>
            <a:off x="5270376" y="3408655"/>
            <a:ext cx="800219" cy="1718314"/>
          </a:xfrm>
          <a:prstGeom prst="rect">
            <a:avLst/>
          </a:prstGeom>
          <a:noFill/>
        </p:spPr>
        <p:txBody>
          <a:bodyPr vert="eaVert" wrap="square" rtlCol="0">
            <a:spAutoFit/>
          </a:bodyPr>
          <a:lstStyle/>
          <a:p>
            <a:r>
              <a:rPr lang="zh-CN" altLang="en-US" sz="4000" b="1" dirty="0">
                <a:latin typeface="微软雅黑" panose="020B0503020204020204" pitchFamily="34" charset="-122"/>
                <a:ea typeface="微软雅黑" panose="020B0503020204020204" pitchFamily="34" charset="-122"/>
              </a:rPr>
              <a:t>抽奖箱</a:t>
            </a:r>
          </a:p>
        </p:txBody>
      </p:sp>
    </p:spTree>
    <p:extLst>
      <p:ext uri="{BB962C8B-B14F-4D97-AF65-F5344CB8AC3E}">
        <p14:creationId xmlns:p14="http://schemas.microsoft.com/office/powerpoint/2010/main" val="6316097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725327" y="451559"/>
            <a:ext cx="11342848" cy="6111166"/>
          </a:xfrm>
        </p:spPr>
        <p:txBody>
          <a:bodyPr>
            <a:noAutofit/>
          </a:bodyPr>
          <a:lstStyle/>
          <a:p>
            <a:r>
              <a:rPr lang="zh-CN" altLang="en-US" sz="40000" dirty="0">
                <a:solidFill>
                  <a:srgbClr val="4D4D4D"/>
                </a:solidFill>
                <a:latin typeface="方正综艺简体" panose="03000509000000000000" pitchFamily="65" charset="-122"/>
                <a:ea typeface="方正综艺简体" panose="03000509000000000000" pitchFamily="65" charset="-122"/>
              </a:rPr>
              <a:t>易班</a:t>
            </a:r>
          </a:p>
        </p:txBody>
      </p:sp>
      <p:sp>
        <p:nvSpPr>
          <p:cNvPr id="3" name="文本框 2"/>
          <p:cNvSpPr txBox="1"/>
          <p:nvPr/>
        </p:nvSpPr>
        <p:spPr>
          <a:xfrm>
            <a:off x="2034301" y="2306813"/>
            <a:ext cx="10338674" cy="2400657"/>
          </a:xfrm>
          <a:prstGeom prst="rect">
            <a:avLst/>
          </a:prstGeom>
          <a:noFill/>
        </p:spPr>
        <p:txBody>
          <a:bodyPr wrap="square" rtlCol="0">
            <a:spAutoFit/>
          </a:bodyPr>
          <a:lstStyle/>
          <a:p>
            <a:r>
              <a:rPr lang="zh-CN" altLang="en-US" sz="15000" dirty="0">
                <a:solidFill>
                  <a:srgbClr val="90C226"/>
                </a:solidFill>
                <a:latin typeface="方正综艺简体" panose="03000509000000000000" pitchFamily="65" charset="-122"/>
                <a:ea typeface="方正综艺简体" panose="03000509000000000000" pitchFamily="65" charset="-122"/>
              </a:rPr>
              <a:t>谢谢大家</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6139" y="-44160"/>
            <a:ext cx="7766936" cy="1646302"/>
          </a:xfrm>
        </p:spPr>
        <p:txBody>
          <a:bodyPr/>
          <a:lstStyle/>
          <a:p>
            <a:r>
              <a:rPr lang="zh-CN" altLang="en-US" dirty="0">
                <a:latin typeface="方正综艺简体" panose="03000509000000000000" pitchFamily="65" charset="-122"/>
                <a:ea typeface="方正综艺简体" panose="03000509000000000000" pitchFamily="65" charset="-122"/>
              </a:rPr>
              <a:t>比赛说明</a:t>
            </a:r>
          </a:p>
        </p:txBody>
      </p:sp>
      <p:sp>
        <p:nvSpPr>
          <p:cNvPr id="10" name="文本框 9"/>
          <p:cNvSpPr txBox="1"/>
          <p:nvPr/>
        </p:nvSpPr>
        <p:spPr>
          <a:xfrm>
            <a:off x="5951246" y="2038255"/>
            <a:ext cx="3648069"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比赛时间</a:t>
            </a:r>
          </a:p>
        </p:txBody>
      </p:sp>
      <p:grpSp>
        <p:nvGrpSpPr>
          <p:cNvPr id="4" name="组合 3"/>
          <p:cNvGrpSpPr/>
          <p:nvPr/>
        </p:nvGrpSpPr>
        <p:grpSpPr>
          <a:xfrm>
            <a:off x="563140" y="1914525"/>
            <a:ext cx="7727208" cy="4695825"/>
            <a:chOff x="29740" y="1933575"/>
            <a:chExt cx="7727208" cy="4695825"/>
          </a:xfrm>
        </p:grpSpPr>
        <p:cxnSp>
          <p:nvCxnSpPr>
            <p:cNvPr id="5" name="直接连接符 4"/>
            <p:cNvCxnSpPr/>
            <p:nvPr/>
          </p:nvCxnSpPr>
          <p:spPr>
            <a:xfrm>
              <a:off x="5124450" y="1933575"/>
              <a:ext cx="0" cy="4695825"/>
            </a:xfrm>
            <a:prstGeom prst="line">
              <a:avLst/>
            </a:prstGeom>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29740" y="2191645"/>
              <a:ext cx="7727208" cy="4246189"/>
              <a:chOff x="29740" y="2191645"/>
              <a:chExt cx="7727208" cy="4246189"/>
            </a:xfrm>
          </p:grpSpPr>
          <p:sp>
            <p:nvSpPr>
              <p:cNvPr id="6" name="等腰三角形 5"/>
              <p:cNvSpPr/>
              <p:nvPr/>
            </p:nvSpPr>
            <p:spPr>
              <a:xfrm rot="5400000">
                <a:off x="5170400" y="2145693"/>
                <a:ext cx="203372" cy="29527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rot="16200000">
                <a:off x="4875126" y="2891724"/>
                <a:ext cx="203372" cy="29527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等腰三角形 7"/>
              <p:cNvSpPr/>
              <p:nvPr/>
            </p:nvSpPr>
            <p:spPr>
              <a:xfrm rot="5400000">
                <a:off x="5170400" y="3552224"/>
                <a:ext cx="203372" cy="29527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6200000">
                <a:off x="4877007" y="4239360"/>
                <a:ext cx="203372" cy="29527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0"/>
              <p:cNvSpPr txBox="1"/>
              <p:nvPr/>
            </p:nvSpPr>
            <p:spPr>
              <a:xfrm>
                <a:off x="3412385" y="2797936"/>
                <a:ext cx="2343146"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赛制说明</a:t>
                </a:r>
              </a:p>
            </p:txBody>
          </p:sp>
          <p:sp>
            <p:nvSpPr>
              <p:cNvPr id="12" name="文本框 11"/>
              <p:cNvSpPr txBox="1"/>
              <p:nvPr/>
            </p:nvSpPr>
            <p:spPr>
              <a:xfrm>
                <a:off x="5498356" y="4773873"/>
                <a:ext cx="2031325" cy="461665"/>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比赛评分制度</a:t>
                </a:r>
              </a:p>
            </p:txBody>
          </p:sp>
          <p:sp>
            <p:nvSpPr>
              <p:cNvPr id="13" name="文本框 12"/>
              <p:cNvSpPr txBox="1"/>
              <p:nvPr/>
            </p:nvSpPr>
            <p:spPr>
              <a:xfrm>
                <a:off x="29740" y="4136135"/>
                <a:ext cx="4801314" cy="738664"/>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上海易班审核及作品上线评奖须知</a:t>
                </a:r>
              </a:p>
              <a:p>
                <a:endParaRPr lang="zh-CN" altLang="en-US" dirty="0"/>
              </a:p>
            </p:txBody>
          </p:sp>
          <p:sp>
            <p:nvSpPr>
              <p:cNvPr id="14" name="等腰三角形 13"/>
              <p:cNvSpPr/>
              <p:nvPr/>
            </p:nvSpPr>
            <p:spPr>
              <a:xfrm rot="5400000">
                <a:off x="5179927" y="4857069"/>
                <a:ext cx="203372" cy="29527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2490071" y="5321648"/>
                <a:ext cx="2339102" cy="738664"/>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奖项及奖品设置</a:t>
                </a:r>
              </a:p>
              <a:p>
                <a:endParaRPr lang="zh-CN" altLang="en-US" dirty="0"/>
              </a:p>
            </p:txBody>
          </p:sp>
          <p:sp>
            <p:nvSpPr>
              <p:cNvPr id="16" name="等腰三角形 15"/>
              <p:cNvSpPr/>
              <p:nvPr/>
            </p:nvSpPr>
            <p:spPr>
              <a:xfrm rot="16200000">
                <a:off x="4875126" y="5441656"/>
                <a:ext cx="203372" cy="29527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文本框 16"/>
              <p:cNvSpPr txBox="1"/>
              <p:nvPr/>
            </p:nvSpPr>
            <p:spPr>
              <a:xfrm>
                <a:off x="5417846" y="3454690"/>
                <a:ext cx="2339102" cy="461665"/>
              </a:xfrm>
              <a:prstGeom prst="rect">
                <a:avLst/>
              </a:prstGeom>
              <a:noFill/>
            </p:spPr>
            <p:txBody>
              <a:bodyPr wrap="square" rtlCol="0">
                <a:spAutoFit/>
              </a:bodyPr>
              <a:lstStyle>
                <a:defPPr>
                  <a:defRPr lang="en-US"/>
                </a:defPPr>
                <a:lvl1pPr>
                  <a:defRPr sz="2800">
                    <a:latin typeface="微软雅黑" panose="020B0503020204020204" pitchFamily="34" charset="-122"/>
                    <a:ea typeface="微软雅黑" panose="020B0503020204020204" pitchFamily="34" charset="-122"/>
                  </a:defRPr>
                </a:lvl1pPr>
              </a:lstStyle>
              <a:p>
                <a:r>
                  <a:rPr lang="zh-CN" altLang="en-US" sz="2400" dirty="0"/>
                  <a:t>作品提交形式</a:t>
                </a:r>
              </a:p>
            </p:txBody>
          </p:sp>
          <p:sp>
            <p:nvSpPr>
              <p:cNvPr id="19" name="等腰三角形 18"/>
              <p:cNvSpPr/>
              <p:nvPr/>
            </p:nvSpPr>
            <p:spPr>
              <a:xfrm rot="5400000">
                <a:off x="5170399" y="6059365"/>
                <a:ext cx="203372" cy="29527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8356" y="5976169"/>
                <a:ext cx="1415772" cy="461665"/>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报名方式</a:t>
                </a: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25403" y="2385134"/>
            <a:ext cx="8596668" cy="1320800"/>
          </a:xfrm>
        </p:spPr>
        <p:txBody>
          <a:bodyPr>
            <a:noAutofit/>
          </a:bodyPr>
          <a:lstStyle/>
          <a:p>
            <a:r>
              <a:rPr lang="zh-CN" altLang="en-US" sz="8800" dirty="0">
                <a:latin typeface="方正综艺简体" panose="03000509000000000000" pitchFamily="65" charset="-122"/>
                <a:ea typeface="方正综艺简体" panose="03000509000000000000" pitchFamily="65" charset="-122"/>
              </a:rPr>
              <a:t>比赛时间</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sp>
        <p:nvSpPr>
          <p:cNvPr id="29" name="箭头: 右 28"/>
          <p:cNvSpPr/>
          <p:nvPr/>
        </p:nvSpPr>
        <p:spPr>
          <a:xfrm>
            <a:off x="2507129" y="3042839"/>
            <a:ext cx="1747574" cy="62143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箭头: 右 24"/>
          <p:cNvSpPr/>
          <p:nvPr/>
        </p:nvSpPr>
        <p:spPr>
          <a:xfrm rot="16200000">
            <a:off x="1020348" y="4585740"/>
            <a:ext cx="1747574" cy="62143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箭头: 右 23"/>
          <p:cNvSpPr/>
          <p:nvPr/>
        </p:nvSpPr>
        <p:spPr>
          <a:xfrm rot="5400000">
            <a:off x="9421118" y="3607418"/>
            <a:ext cx="1747574" cy="62143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箭头: 右 22"/>
          <p:cNvSpPr/>
          <p:nvPr/>
        </p:nvSpPr>
        <p:spPr>
          <a:xfrm rot="5400000">
            <a:off x="9421118" y="1500200"/>
            <a:ext cx="1747574" cy="62143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对话气泡: 矩形 16"/>
          <p:cNvSpPr/>
          <p:nvPr/>
        </p:nvSpPr>
        <p:spPr>
          <a:xfrm>
            <a:off x="620342" y="709966"/>
            <a:ext cx="2553501" cy="1338227"/>
          </a:xfrm>
          <a:prstGeom prst="wedgeRectCallout">
            <a:avLst>
              <a:gd name="adj1" fmla="val 32159"/>
              <a:gd name="adj2" fmla="val -1343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综艺简体" panose="03000509000000000000" pitchFamily="65" charset="-122"/>
                <a:ea typeface="方正综艺简体" panose="03000509000000000000" pitchFamily="65" charset="-122"/>
              </a:rPr>
              <a:t>报名时间</a:t>
            </a:r>
            <a:endParaRPr lang="en-US" altLang="zh-CN" sz="2400" dirty="0">
              <a:latin typeface="方正综艺简体" panose="03000509000000000000" pitchFamily="65" charset="-122"/>
              <a:ea typeface="方正综艺简体" panose="03000509000000000000" pitchFamily="65" charset="-122"/>
            </a:endParaRPr>
          </a:p>
          <a:p>
            <a:pPr algn="ctr"/>
            <a:r>
              <a:rPr lang="en-US" altLang="zh-CN" dirty="0">
                <a:latin typeface="微软雅黑" panose="020B0503020204020204" pitchFamily="34" charset="-122"/>
                <a:ea typeface="微软雅黑" panose="020B0503020204020204" pitchFamily="34" charset="-122"/>
              </a:rPr>
              <a:t>2019</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20</a:t>
            </a:r>
            <a:r>
              <a:rPr lang="zh-CN" altLang="en-US" dirty="0">
                <a:latin typeface="微软雅黑" panose="020B0503020204020204" pitchFamily="34" charset="-122"/>
                <a:ea typeface="微软雅黑" panose="020B0503020204020204" pitchFamily="34" charset="-122"/>
              </a:rPr>
              <a:t>日</a:t>
            </a:r>
            <a:endParaRPr lang="en-US" altLang="zh-CN" dirty="0">
              <a:latin typeface="微软雅黑" panose="020B0503020204020204" pitchFamily="34" charset="-122"/>
              <a:ea typeface="微软雅黑" panose="020B0503020204020204" pitchFamily="34" charset="-122"/>
            </a:endParaRPr>
          </a:p>
          <a:p>
            <a:pPr algn="ctr"/>
            <a:r>
              <a:rPr lang="en-US" altLang="zh-CN" dirty="0">
                <a:latin typeface="微软雅黑" panose="020B0503020204020204" pitchFamily="34" charset="-122"/>
                <a:ea typeface="微软雅黑" panose="020B0503020204020204" pitchFamily="34" charset="-122"/>
              </a:rPr>
              <a:t>—5</a:t>
            </a:r>
            <a:r>
              <a:rPr lang="zh-CN" altLang="en-US" dirty="0">
                <a:latin typeface="微软雅黑" panose="020B0503020204020204" pitchFamily="34" charset="-122"/>
                <a:ea typeface="微软雅黑" panose="020B0503020204020204" pitchFamily="34" charset="-122"/>
              </a:rPr>
              <a:t>月</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日</a:t>
            </a:r>
          </a:p>
        </p:txBody>
      </p:sp>
      <p:sp>
        <p:nvSpPr>
          <p:cNvPr id="19" name="对话气泡: 矩形 18"/>
          <p:cNvSpPr/>
          <p:nvPr/>
        </p:nvSpPr>
        <p:spPr>
          <a:xfrm>
            <a:off x="9018156" y="2684444"/>
            <a:ext cx="2553501" cy="1338228"/>
          </a:xfrm>
          <a:prstGeom prst="wedgeRectCallout">
            <a:avLst>
              <a:gd name="adj1" fmla="val 17064"/>
              <a:gd name="adj2" fmla="val 289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sz="2400" dirty="0">
                <a:latin typeface="方正综艺简体" panose="03000509000000000000" pitchFamily="65" charset="-122"/>
                <a:ea typeface="方正综艺简体" panose="03000509000000000000" pitchFamily="65" charset="-122"/>
              </a:rPr>
              <a:t>困难点答疑</a:t>
            </a:r>
            <a:endParaRPr lang="en-US" altLang="zh-CN" dirty="0"/>
          </a:p>
          <a:p>
            <a:pPr algn="ctr"/>
            <a:r>
              <a:rPr lang="en-US" altLang="zh-CN" dirty="0">
                <a:latin typeface="微软雅黑" panose="020B0503020204020204" pitchFamily="34" charset="-122"/>
                <a:ea typeface="微软雅黑" panose="020B0503020204020204" pitchFamily="34" charset="-122"/>
              </a:rPr>
              <a:t>2019</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5</a:t>
            </a:r>
            <a:r>
              <a:rPr lang="zh-CN" altLang="en-US" dirty="0">
                <a:latin typeface="微软雅黑" panose="020B0503020204020204" pitchFamily="34" charset="-122"/>
                <a:ea typeface="微软雅黑" panose="020B0503020204020204" pitchFamily="34" charset="-122"/>
              </a:rPr>
              <a:t>月中旬</a:t>
            </a:r>
            <a:endParaRPr lang="zh-CN" altLang="en-US" dirty="0"/>
          </a:p>
        </p:txBody>
      </p:sp>
      <p:sp>
        <p:nvSpPr>
          <p:cNvPr id="20" name="对话气泡: 矩形 19"/>
          <p:cNvSpPr/>
          <p:nvPr/>
        </p:nvSpPr>
        <p:spPr>
          <a:xfrm>
            <a:off x="4243524" y="2301032"/>
            <a:ext cx="4005125" cy="2272683"/>
          </a:xfrm>
          <a:prstGeom prst="wedgeRectCallout">
            <a:avLst>
              <a:gd name="adj1" fmla="val -41071"/>
              <a:gd name="adj2" fmla="val -2072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sz="3600" dirty="0">
                <a:latin typeface="方正综艺简体" panose="03000509000000000000" pitchFamily="65" charset="-122"/>
                <a:ea typeface="方正综艺简体" panose="03000509000000000000" pitchFamily="65" charset="-122"/>
              </a:rPr>
              <a:t>决赛</a:t>
            </a:r>
            <a:endParaRPr lang="en-US" altLang="zh-CN" sz="3600" dirty="0">
              <a:latin typeface="方正综艺简体" panose="03000509000000000000" pitchFamily="65" charset="-122"/>
              <a:ea typeface="方正综艺简体" panose="03000509000000000000" pitchFamily="65" charset="-122"/>
            </a:endParaRPr>
          </a:p>
          <a:p>
            <a:pPr algn="ctr"/>
            <a:r>
              <a:rPr lang="zh-CN" altLang="en-US" sz="3600" dirty="0">
                <a:latin typeface="方正综艺简体" panose="03000509000000000000" pitchFamily="65" charset="-122"/>
                <a:ea typeface="方正综艺简体" panose="03000509000000000000" pitchFamily="65" charset="-122"/>
              </a:rPr>
              <a:t>评审答辩及颁奖</a:t>
            </a:r>
            <a:endParaRPr lang="en-US" altLang="zh-CN" sz="3600" dirty="0">
              <a:latin typeface="方正综艺简体" panose="03000509000000000000" pitchFamily="65" charset="-122"/>
              <a:ea typeface="方正综艺简体" panose="03000509000000000000" pitchFamily="65" charset="-122"/>
            </a:endParaRPr>
          </a:p>
          <a:p>
            <a:pPr algn="ctr"/>
            <a:endParaRPr lang="en-US" altLang="zh-CN" dirty="0"/>
          </a:p>
          <a:p>
            <a:pPr algn="ctr"/>
            <a:r>
              <a:rPr lang="en-US" altLang="zh-CN" dirty="0">
                <a:latin typeface="微软雅黑" panose="020B0503020204020204" pitchFamily="34" charset="-122"/>
                <a:ea typeface="微软雅黑" panose="020B0503020204020204" pitchFamily="34" charset="-122"/>
              </a:rPr>
              <a:t>2019</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9</a:t>
            </a:r>
            <a:r>
              <a:rPr lang="zh-CN" altLang="en-US" dirty="0">
                <a:latin typeface="微软雅黑" panose="020B0503020204020204" pitchFamily="34" charset="-122"/>
                <a:ea typeface="微软雅黑" panose="020B0503020204020204" pitchFamily="34" charset="-122"/>
              </a:rPr>
              <a:t>月中旬  </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（具体时间另行通知）</a:t>
            </a:r>
            <a:endParaRPr lang="zh-CN" altLang="en-US" dirty="0"/>
          </a:p>
          <a:p>
            <a:pPr algn="ctr"/>
            <a:endParaRPr lang="zh-CN" altLang="en-US" dirty="0"/>
          </a:p>
        </p:txBody>
      </p:sp>
      <p:sp>
        <p:nvSpPr>
          <p:cNvPr id="21" name="对话气泡: 矩形 20"/>
          <p:cNvSpPr/>
          <p:nvPr/>
        </p:nvSpPr>
        <p:spPr>
          <a:xfrm>
            <a:off x="9018156" y="725758"/>
            <a:ext cx="2553500" cy="1338227"/>
          </a:xfrm>
          <a:prstGeom prst="wedgeRectCallout">
            <a:avLst>
              <a:gd name="adj1" fmla="val 23665"/>
              <a:gd name="adj2" fmla="val 1705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sz="2400" dirty="0">
                <a:latin typeface="方正综艺简体" panose="03000509000000000000" pitchFamily="65" charset="-122"/>
                <a:ea typeface="方正综艺简体" panose="03000509000000000000" pitchFamily="65" charset="-122"/>
              </a:rPr>
              <a:t>技术培训</a:t>
            </a:r>
            <a:endParaRPr lang="en-US" altLang="zh-CN" sz="2400" dirty="0">
              <a:latin typeface="方正综艺简体" panose="03000509000000000000" pitchFamily="65" charset="-122"/>
              <a:ea typeface="方正综艺简体" panose="03000509000000000000" pitchFamily="65" charset="-122"/>
            </a:endParaRPr>
          </a:p>
          <a:p>
            <a:pPr algn="ctr"/>
            <a:r>
              <a:rPr lang="en-US" altLang="zh-CN" dirty="0">
                <a:latin typeface="微软雅黑" panose="020B0503020204020204" pitchFamily="34" charset="-122"/>
                <a:ea typeface="微软雅黑" panose="020B0503020204020204" pitchFamily="34" charset="-122"/>
              </a:rPr>
              <a:t>2019</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5</a:t>
            </a:r>
            <a:r>
              <a:rPr lang="zh-CN" altLang="en-US" dirty="0">
                <a:latin typeface="微软雅黑" panose="020B0503020204020204" pitchFamily="34" charset="-122"/>
                <a:ea typeface="微软雅黑" panose="020B0503020204020204" pitchFamily="34" charset="-122"/>
              </a:rPr>
              <a:t>月上旬</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（具体时间另行通知）</a:t>
            </a:r>
            <a:endParaRPr lang="en-US" altLang="zh-CN" dirty="0">
              <a:latin typeface="微软雅黑" panose="020B0503020204020204" pitchFamily="34" charset="-122"/>
              <a:ea typeface="微软雅黑" panose="020B0503020204020204" pitchFamily="34" charset="-122"/>
            </a:endParaRPr>
          </a:p>
        </p:txBody>
      </p:sp>
      <p:sp>
        <p:nvSpPr>
          <p:cNvPr id="22" name="对话气泡: 矩形 21"/>
          <p:cNvSpPr/>
          <p:nvPr/>
        </p:nvSpPr>
        <p:spPr>
          <a:xfrm>
            <a:off x="9018155" y="4809807"/>
            <a:ext cx="2553501" cy="1338228"/>
          </a:xfrm>
          <a:prstGeom prst="wedgeRectCallout">
            <a:avLst>
              <a:gd name="adj1" fmla="val -25798"/>
              <a:gd name="adj2" fmla="val -2669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sz="2400" dirty="0">
                <a:latin typeface="方正综艺简体" panose="03000509000000000000" pitchFamily="65" charset="-122"/>
                <a:ea typeface="方正综艺简体" panose="03000509000000000000" pitchFamily="65" charset="-122"/>
              </a:rPr>
              <a:t>提交中期报告</a:t>
            </a:r>
            <a:endParaRPr lang="en-US" altLang="zh-CN" sz="2400" dirty="0">
              <a:latin typeface="方正综艺简体" panose="03000509000000000000" pitchFamily="65" charset="-122"/>
              <a:ea typeface="方正综艺简体" panose="03000509000000000000" pitchFamily="65" charset="-122"/>
            </a:endParaRPr>
          </a:p>
          <a:p>
            <a:pPr algn="ctr"/>
            <a:r>
              <a:rPr lang="en-US" altLang="zh-CN" dirty="0">
                <a:latin typeface="微软雅黑" panose="020B0503020204020204" pitchFamily="34" charset="-122"/>
                <a:ea typeface="微软雅黑" panose="020B0503020204020204" pitchFamily="34" charset="-122"/>
              </a:rPr>
              <a:t>2019</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月上旬</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（具体时间另行通知）</a:t>
            </a:r>
            <a:endParaRPr lang="zh-CN" altLang="en-US" dirty="0"/>
          </a:p>
        </p:txBody>
      </p:sp>
      <p:sp>
        <p:nvSpPr>
          <p:cNvPr id="8" name="对话气泡: 矩形 7"/>
          <p:cNvSpPr/>
          <p:nvPr/>
        </p:nvSpPr>
        <p:spPr>
          <a:xfrm>
            <a:off x="4971648" y="725758"/>
            <a:ext cx="2553500" cy="1338228"/>
          </a:xfrm>
          <a:prstGeom prst="wedgeRectCallout">
            <a:avLst>
              <a:gd name="adj1" fmla="val 39112"/>
              <a:gd name="adj2" fmla="val -2205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sz="2400" dirty="0">
                <a:latin typeface="方正综艺简体" panose="03000509000000000000" pitchFamily="65" charset="-122"/>
                <a:ea typeface="方正综艺简体" panose="03000509000000000000" pitchFamily="65" charset="-122"/>
              </a:rPr>
              <a:t>产品需求培训会</a:t>
            </a:r>
            <a:endParaRPr lang="en-US" altLang="zh-CN" sz="2400" dirty="0">
              <a:latin typeface="方正综艺简体" panose="03000509000000000000" pitchFamily="65" charset="-122"/>
              <a:ea typeface="方正综艺简体" panose="03000509000000000000" pitchFamily="65" charset="-122"/>
            </a:endParaRPr>
          </a:p>
          <a:p>
            <a:pPr algn="ctr"/>
            <a:r>
              <a:rPr lang="en-US" altLang="zh-CN" dirty="0">
                <a:latin typeface="微软雅黑" panose="020B0503020204020204" pitchFamily="34" charset="-122"/>
                <a:ea typeface="微软雅黑" panose="020B0503020204020204" pitchFamily="34" charset="-122"/>
              </a:rPr>
              <a:t>2019</a:t>
            </a:r>
            <a:r>
              <a:rPr lang="zh-CN" altLang="en-US" dirty="0">
                <a:latin typeface="微软雅黑" panose="020B0503020204020204" pitchFamily="34" charset="-122"/>
                <a:ea typeface="微软雅黑" panose="020B0503020204020204" pitchFamily="34" charset="-122"/>
              </a:rPr>
              <a:t>年五月初</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（具体时间另行通知）</a:t>
            </a:r>
            <a:endParaRPr lang="zh-CN" altLang="en-US" dirty="0"/>
          </a:p>
        </p:txBody>
      </p:sp>
      <p:sp>
        <p:nvSpPr>
          <p:cNvPr id="9" name="对话气泡: 矩形 8"/>
          <p:cNvSpPr/>
          <p:nvPr/>
        </p:nvSpPr>
        <p:spPr>
          <a:xfrm>
            <a:off x="4819248" y="4809806"/>
            <a:ext cx="2553501" cy="1338228"/>
          </a:xfrm>
          <a:prstGeom prst="wedgeRectCallout">
            <a:avLst>
              <a:gd name="adj1" fmla="val -6676"/>
              <a:gd name="adj2" fmla="val -2271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sz="2400" dirty="0">
                <a:latin typeface="方正综艺简体" panose="03000509000000000000" pitchFamily="65" charset="-122"/>
                <a:ea typeface="方正综艺简体" panose="03000509000000000000" pitchFamily="65" charset="-122"/>
              </a:rPr>
              <a:t>提交作品</a:t>
            </a:r>
            <a:endParaRPr lang="en-US" altLang="zh-CN" sz="2400" dirty="0">
              <a:latin typeface="方正综艺简体" panose="03000509000000000000" pitchFamily="65" charset="-122"/>
              <a:ea typeface="方正综艺简体" panose="03000509000000000000" pitchFamily="65" charset="-122"/>
            </a:endParaRPr>
          </a:p>
          <a:p>
            <a:pPr algn="ctr"/>
            <a:r>
              <a:rPr lang="en-US" altLang="zh-CN" dirty="0">
                <a:latin typeface="微软雅黑" panose="020B0503020204020204" pitchFamily="34" charset="-122"/>
                <a:ea typeface="微软雅黑" panose="020B0503020204020204" pitchFamily="34" charset="-122"/>
              </a:rPr>
              <a:t>2019</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8</a:t>
            </a:r>
            <a:r>
              <a:rPr lang="zh-CN" altLang="en-US" dirty="0">
                <a:latin typeface="微软雅黑" panose="020B0503020204020204" pitchFamily="34" charset="-122"/>
                <a:ea typeface="微软雅黑" panose="020B0503020204020204" pitchFamily="34" charset="-122"/>
              </a:rPr>
              <a:t>月下旬</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（具体时间另行通知）</a:t>
            </a:r>
            <a:endParaRPr lang="zh-CN" altLang="en-US" dirty="0"/>
          </a:p>
        </p:txBody>
      </p:sp>
      <p:sp>
        <p:nvSpPr>
          <p:cNvPr id="10" name="对话气泡: 矩形 9"/>
          <p:cNvSpPr/>
          <p:nvPr/>
        </p:nvSpPr>
        <p:spPr>
          <a:xfrm>
            <a:off x="620341" y="4809806"/>
            <a:ext cx="2553501" cy="1338228"/>
          </a:xfrm>
          <a:prstGeom prst="wedgeRectCallout">
            <a:avLst>
              <a:gd name="adj1" fmla="val -11891"/>
              <a:gd name="adj2" fmla="val -2072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sz="2400" dirty="0">
                <a:latin typeface="方正综艺简体" panose="03000509000000000000" pitchFamily="65" charset="-122"/>
                <a:ea typeface="方正综艺简体" panose="03000509000000000000" pitchFamily="65" charset="-122"/>
              </a:rPr>
              <a:t>初审</a:t>
            </a:r>
            <a:endParaRPr lang="en-US" altLang="zh-CN" sz="2400" dirty="0">
              <a:latin typeface="方正综艺简体" panose="03000509000000000000" pitchFamily="65" charset="-122"/>
              <a:ea typeface="方正综艺简体" panose="03000509000000000000" pitchFamily="65" charset="-122"/>
            </a:endParaRPr>
          </a:p>
          <a:p>
            <a:pPr algn="ctr"/>
            <a:r>
              <a:rPr lang="en-US" altLang="zh-CN" dirty="0">
                <a:latin typeface="微软雅黑" panose="020B0503020204020204" pitchFamily="34" charset="-122"/>
                <a:ea typeface="微软雅黑" panose="020B0503020204020204" pitchFamily="34" charset="-122"/>
              </a:rPr>
              <a:t>2019</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8</a:t>
            </a:r>
            <a:r>
              <a:rPr lang="zh-CN" altLang="en-US" dirty="0">
                <a:latin typeface="微软雅黑" panose="020B0503020204020204" pitchFamily="34" charset="-122"/>
                <a:ea typeface="微软雅黑" panose="020B0503020204020204" pitchFamily="34" charset="-122"/>
              </a:rPr>
              <a:t>月底</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（具体时间另行通知）</a:t>
            </a:r>
            <a:endParaRPr lang="zh-CN" altLang="en-US" dirty="0"/>
          </a:p>
        </p:txBody>
      </p:sp>
      <p:sp>
        <p:nvSpPr>
          <p:cNvPr id="12" name="对话气泡: 矩形 11"/>
          <p:cNvSpPr/>
          <p:nvPr/>
        </p:nvSpPr>
        <p:spPr>
          <a:xfrm>
            <a:off x="620342" y="2684444"/>
            <a:ext cx="2553501" cy="1338228"/>
          </a:xfrm>
          <a:prstGeom prst="wedgeRectCallout">
            <a:avLst>
              <a:gd name="adj1" fmla="val 31915"/>
              <a:gd name="adj2" fmla="val -1542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a:p>
            <a:pPr algn="ctr"/>
            <a:r>
              <a:rPr lang="zh-CN" altLang="en-US" sz="2400" dirty="0">
                <a:latin typeface="方正综艺简体" panose="03000509000000000000" pitchFamily="65" charset="-122"/>
                <a:ea typeface="方正综艺简体" panose="03000509000000000000" pitchFamily="65" charset="-122"/>
              </a:rPr>
              <a:t>复审</a:t>
            </a:r>
            <a:r>
              <a:rPr lang="en-US" altLang="zh-CN" sz="2400" dirty="0">
                <a:latin typeface="方正综艺简体" panose="03000509000000000000" pitchFamily="65" charset="-122"/>
                <a:ea typeface="方正综艺简体" panose="03000509000000000000" pitchFamily="65" charset="-122"/>
              </a:rPr>
              <a:t>+</a:t>
            </a:r>
            <a:r>
              <a:rPr lang="zh-CN" altLang="en-US" sz="2400" dirty="0">
                <a:latin typeface="方正综艺简体" panose="03000509000000000000" pitchFamily="65" charset="-122"/>
                <a:ea typeface="方正综艺简体" panose="03000509000000000000" pitchFamily="65" charset="-122"/>
              </a:rPr>
              <a:t>大众投票</a:t>
            </a:r>
            <a:r>
              <a:rPr lang="en-US" altLang="zh-CN" dirty="0">
                <a:latin typeface="微软雅黑" panose="020B0503020204020204" pitchFamily="34" charset="-122"/>
                <a:ea typeface="微软雅黑" panose="020B0503020204020204" pitchFamily="34" charset="-122"/>
              </a:rPr>
              <a:t>2019</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9</a:t>
            </a:r>
            <a:r>
              <a:rPr lang="zh-CN" altLang="en-US" dirty="0">
                <a:latin typeface="微软雅黑" panose="020B0503020204020204" pitchFamily="34" charset="-122"/>
                <a:ea typeface="微软雅黑" panose="020B0503020204020204" pitchFamily="34" charset="-122"/>
              </a:rPr>
              <a:t>月上旬</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（具体时间另行通知）</a:t>
            </a:r>
            <a:endParaRPr lang="zh-CN" altLang="en-US" dirty="0"/>
          </a:p>
        </p:txBody>
      </p:sp>
      <p:sp>
        <p:nvSpPr>
          <p:cNvPr id="3" name="箭头: 右 2"/>
          <p:cNvSpPr/>
          <p:nvPr/>
        </p:nvSpPr>
        <p:spPr>
          <a:xfrm>
            <a:off x="3071674" y="1056443"/>
            <a:ext cx="1747574" cy="62143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箭头: 右 14"/>
          <p:cNvSpPr/>
          <p:nvPr/>
        </p:nvSpPr>
        <p:spPr>
          <a:xfrm>
            <a:off x="7270580" y="1084152"/>
            <a:ext cx="1747574" cy="62143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箭头: 右 25"/>
          <p:cNvSpPr/>
          <p:nvPr/>
        </p:nvSpPr>
        <p:spPr>
          <a:xfrm rot="10800000">
            <a:off x="7372749" y="5209967"/>
            <a:ext cx="1747574" cy="62143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箭头: 右 26"/>
          <p:cNvSpPr/>
          <p:nvPr/>
        </p:nvSpPr>
        <p:spPr>
          <a:xfrm rot="10800000">
            <a:off x="3173842" y="5209968"/>
            <a:ext cx="1747574" cy="62143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21218" y="2108200"/>
            <a:ext cx="8596668" cy="1320800"/>
          </a:xfrm>
        </p:spPr>
        <p:txBody>
          <a:bodyPr>
            <a:normAutofit/>
          </a:bodyPr>
          <a:lstStyle/>
          <a:p>
            <a:r>
              <a:rPr lang="zh-CN" altLang="en-US" sz="7200" dirty="0">
                <a:latin typeface="方正综艺简体" panose="03000509000000000000" pitchFamily="65" charset="-122"/>
                <a:ea typeface="方正综艺简体" panose="03000509000000000000" pitchFamily="65" charset="-122"/>
              </a:rPr>
              <a:t>赛制说明</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平行四边形 15"/>
          <p:cNvSpPr/>
          <p:nvPr/>
        </p:nvSpPr>
        <p:spPr>
          <a:xfrm>
            <a:off x="2797277" y="508817"/>
            <a:ext cx="6617109" cy="6263149"/>
          </a:xfrm>
          <a:prstGeom prst="parallelogram">
            <a:avLst/>
          </a:prstGeom>
          <a:solidFill>
            <a:schemeClr val="accent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2605549" y="297425"/>
            <a:ext cx="6617109" cy="6263149"/>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2927575" y="1670253"/>
            <a:ext cx="6587613" cy="4801314"/>
          </a:xfrm>
          <a:custGeom>
            <a:avLst/>
            <a:gdLst>
              <a:gd name="connsiteX0" fmla="*/ 0 w 5948517"/>
              <a:gd name="connsiteY0" fmla="*/ 0 h 4801314"/>
              <a:gd name="connsiteX1" fmla="*/ 5948517 w 5948517"/>
              <a:gd name="connsiteY1" fmla="*/ 0 h 4801314"/>
              <a:gd name="connsiteX2" fmla="*/ 5948517 w 5948517"/>
              <a:gd name="connsiteY2" fmla="*/ 4801314 h 4801314"/>
              <a:gd name="connsiteX3" fmla="*/ 0 w 5948517"/>
              <a:gd name="connsiteY3" fmla="*/ 4801314 h 4801314"/>
              <a:gd name="connsiteX4" fmla="*/ 0 w 5948517"/>
              <a:gd name="connsiteY4" fmla="*/ 0 h 4801314"/>
              <a:gd name="connsiteX0-1" fmla="*/ 0 w 6184491"/>
              <a:gd name="connsiteY0-2" fmla="*/ 619433 h 5420747"/>
              <a:gd name="connsiteX1-3" fmla="*/ 6184491 w 6184491"/>
              <a:gd name="connsiteY1-4" fmla="*/ 0 h 5420747"/>
              <a:gd name="connsiteX2-5" fmla="*/ 5948517 w 6184491"/>
              <a:gd name="connsiteY2-6" fmla="*/ 5420747 h 5420747"/>
              <a:gd name="connsiteX3-7" fmla="*/ 0 w 6184491"/>
              <a:gd name="connsiteY3-8" fmla="*/ 5420747 h 5420747"/>
              <a:gd name="connsiteX4-9" fmla="*/ 0 w 6184491"/>
              <a:gd name="connsiteY4-10" fmla="*/ 619433 h 5420747"/>
              <a:gd name="connsiteX0-11" fmla="*/ 0 w 6184491"/>
              <a:gd name="connsiteY0-12" fmla="*/ 619433 h 6226992"/>
              <a:gd name="connsiteX1-13" fmla="*/ 6184491 w 6184491"/>
              <a:gd name="connsiteY1-14" fmla="*/ 0 h 6226992"/>
              <a:gd name="connsiteX2-15" fmla="*/ 4650659 w 6184491"/>
              <a:gd name="connsiteY2-16" fmla="*/ 6226992 h 6226992"/>
              <a:gd name="connsiteX3-17" fmla="*/ 0 w 6184491"/>
              <a:gd name="connsiteY3-18" fmla="*/ 5420747 h 6226992"/>
              <a:gd name="connsiteX4-19" fmla="*/ 0 w 6184491"/>
              <a:gd name="connsiteY4-20" fmla="*/ 619433 h 6226992"/>
              <a:gd name="connsiteX0-21" fmla="*/ 776749 w 6184491"/>
              <a:gd name="connsiteY0-22" fmla="*/ 117988 h 6226992"/>
              <a:gd name="connsiteX1-23" fmla="*/ 6184491 w 6184491"/>
              <a:gd name="connsiteY1-24" fmla="*/ 0 h 6226992"/>
              <a:gd name="connsiteX2-25" fmla="*/ 4650659 w 6184491"/>
              <a:gd name="connsiteY2-26" fmla="*/ 6226992 h 6226992"/>
              <a:gd name="connsiteX3-27" fmla="*/ 0 w 6184491"/>
              <a:gd name="connsiteY3-28" fmla="*/ 5420747 h 6226992"/>
              <a:gd name="connsiteX4-29" fmla="*/ 776749 w 6184491"/>
              <a:gd name="connsiteY4-30" fmla="*/ 117988 h 6226992"/>
              <a:gd name="connsiteX0-31" fmla="*/ 1160207 w 6184491"/>
              <a:gd name="connsiteY0-32" fmla="*/ 0 h 6266320"/>
              <a:gd name="connsiteX1-33" fmla="*/ 6184491 w 6184491"/>
              <a:gd name="connsiteY1-34" fmla="*/ 39328 h 6266320"/>
              <a:gd name="connsiteX2-35" fmla="*/ 4650659 w 6184491"/>
              <a:gd name="connsiteY2-36" fmla="*/ 6266320 h 6266320"/>
              <a:gd name="connsiteX3-37" fmla="*/ 0 w 6184491"/>
              <a:gd name="connsiteY3-38" fmla="*/ 5460075 h 6266320"/>
              <a:gd name="connsiteX4-39" fmla="*/ 1160207 w 6184491"/>
              <a:gd name="connsiteY4-40" fmla="*/ 0 h 6266320"/>
              <a:gd name="connsiteX0-41" fmla="*/ 1563329 w 6587613"/>
              <a:gd name="connsiteY0-42" fmla="*/ 0 h 6276153"/>
              <a:gd name="connsiteX1-43" fmla="*/ 6587613 w 6587613"/>
              <a:gd name="connsiteY1-44" fmla="*/ 39328 h 6276153"/>
              <a:gd name="connsiteX2-45" fmla="*/ 5053781 w 6587613"/>
              <a:gd name="connsiteY2-46" fmla="*/ 6266320 h 6276153"/>
              <a:gd name="connsiteX3-47" fmla="*/ 0 w 6587613"/>
              <a:gd name="connsiteY3-48" fmla="*/ 6276153 h 6276153"/>
              <a:gd name="connsiteX4-49" fmla="*/ 1563329 w 6587613"/>
              <a:gd name="connsiteY4-50" fmla="*/ 0 h 62761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587613" h="6276153">
                <a:moveTo>
                  <a:pt x="1563329" y="0"/>
                </a:moveTo>
                <a:lnTo>
                  <a:pt x="6587613" y="39328"/>
                </a:lnTo>
                <a:lnTo>
                  <a:pt x="5053781" y="6266320"/>
                </a:lnTo>
                <a:lnTo>
                  <a:pt x="0" y="6276153"/>
                </a:lnTo>
                <a:lnTo>
                  <a:pt x="1563329" y="0"/>
                </a:lnTo>
                <a:close/>
              </a:path>
            </a:pathLst>
          </a:custGeom>
          <a:noFill/>
        </p:spPr>
        <p:txBody>
          <a:bodyPr wrap="square" rtlCol="0">
            <a:spAutoFit/>
          </a:bodyPr>
          <a:lstStyle/>
          <a:p>
            <a:r>
              <a:rPr lang="zh-CN" altLang="en-US" sz="3200" dirty="0">
                <a:latin typeface="微软雅黑" panose="020B0503020204020204" pitchFamily="34" charset="-122"/>
                <a:ea typeface="微软雅黑" panose="020B0503020204020204" pitchFamily="34" charset="-122"/>
              </a:rPr>
              <a:t>          </a:t>
            </a:r>
            <a:r>
              <a:rPr lang="zh-CN" altLang="en-US" sz="3200" i="1" dirty="0">
                <a:latin typeface="微软雅黑" panose="020B0503020204020204" pitchFamily="34" charset="-122"/>
                <a:ea typeface="微软雅黑" panose="020B0503020204020204" pitchFamily="34" charset="-122"/>
              </a:rPr>
              <a:t>开发运行在手机端或电脑</a:t>
            </a:r>
            <a:endParaRPr lang="en-US" altLang="zh-CN" sz="3200" i="1" dirty="0">
              <a:latin typeface="微软雅黑" panose="020B0503020204020204" pitchFamily="34" charset="-122"/>
              <a:ea typeface="微软雅黑" panose="020B0503020204020204" pitchFamily="34" charset="-122"/>
            </a:endParaRPr>
          </a:p>
          <a:p>
            <a:r>
              <a:rPr lang="en-US" altLang="zh-CN" sz="3200" i="1" dirty="0">
                <a:latin typeface="微软雅黑" panose="020B0503020204020204" pitchFamily="34" charset="-122"/>
                <a:ea typeface="微软雅黑" panose="020B0503020204020204" pitchFamily="34" charset="-122"/>
              </a:rPr>
              <a:t>        </a:t>
            </a:r>
            <a:r>
              <a:rPr lang="zh-CN" altLang="en-US" sz="3200" i="1" dirty="0">
                <a:latin typeface="微软雅黑" panose="020B0503020204020204" pitchFamily="34" charset="-122"/>
                <a:ea typeface="微软雅黑" panose="020B0503020204020204" pitchFamily="34" charset="-122"/>
              </a:rPr>
              <a:t>平台上，调用</a:t>
            </a:r>
            <a:r>
              <a:rPr lang="zh-CN" altLang="en-US" sz="3200" b="1" i="1" u="sng" dirty="0">
                <a:latin typeface="微软雅黑" panose="020B0503020204020204" pitchFamily="34" charset="-122"/>
                <a:ea typeface="微软雅黑" panose="020B0503020204020204" pitchFamily="34" charset="-122"/>
              </a:rPr>
              <a:t>易班部分接</a:t>
            </a:r>
            <a:endParaRPr lang="en-US" altLang="zh-CN" sz="3200" b="1" i="1" u="sng" dirty="0">
              <a:latin typeface="微软雅黑" panose="020B0503020204020204" pitchFamily="34" charset="-122"/>
              <a:ea typeface="微软雅黑" panose="020B0503020204020204" pitchFamily="34" charset="-122"/>
            </a:endParaRPr>
          </a:p>
          <a:p>
            <a:r>
              <a:rPr lang="en-US" altLang="zh-CN" sz="3200" b="1" i="1" dirty="0">
                <a:latin typeface="微软雅黑" panose="020B0503020204020204" pitchFamily="34" charset="-122"/>
                <a:ea typeface="微软雅黑" panose="020B0503020204020204" pitchFamily="34" charset="-122"/>
              </a:rPr>
              <a:t>      </a:t>
            </a:r>
            <a:r>
              <a:rPr lang="zh-CN" altLang="en-US" sz="3200" b="1" i="1" u="sng" dirty="0">
                <a:latin typeface="微软雅黑" panose="020B0503020204020204" pitchFamily="34" charset="-122"/>
                <a:ea typeface="微软雅黑" panose="020B0503020204020204" pitchFamily="34" charset="-122"/>
              </a:rPr>
              <a:t>口</a:t>
            </a:r>
            <a:r>
              <a:rPr lang="zh-CN" altLang="en-US" sz="3200" i="1" dirty="0">
                <a:latin typeface="微软雅黑" panose="020B0503020204020204" pitchFamily="34" charset="-122"/>
                <a:ea typeface="微软雅黑" panose="020B0503020204020204" pitchFamily="34" charset="-122"/>
              </a:rPr>
              <a:t>（例如用户授权等），</a:t>
            </a:r>
            <a:endParaRPr lang="en-US" altLang="zh-CN" sz="3200" i="1" dirty="0">
              <a:latin typeface="微软雅黑" panose="020B0503020204020204" pitchFamily="34" charset="-122"/>
              <a:ea typeface="微软雅黑" panose="020B0503020204020204" pitchFamily="34" charset="-122"/>
            </a:endParaRPr>
          </a:p>
          <a:p>
            <a:r>
              <a:rPr lang="en-US" altLang="zh-CN" sz="3200" i="1" dirty="0">
                <a:latin typeface="微软雅黑" panose="020B0503020204020204" pitchFamily="34" charset="-122"/>
                <a:ea typeface="微软雅黑" panose="020B0503020204020204" pitchFamily="34" charset="-122"/>
              </a:rPr>
              <a:t>     </a:t>
            </a:r>
            <a:r>
              <a:rPr lang="zh-CN" altLang="en-US" sz="3200" i="1" dirty="0">
                <a:latin typeface="微软雅黑" panose="020B0503020204020204" pitchFamily="34" charset="-122"/>
                <a:ea typeface="微软雅黑" panose="020B0503020204020204" pitchFamily="34" charset="-122"/>
              </a:rPr>
              <a:t>需有</a:t>
            </a:r>
            <a:r>
              <a:rPr lang="zh-CN" altLang="en-US" sz="3200" b="1" i="1" u="sng" dirty="0">
                <a:latin typeface="微软雅黑" panose="020B0503020204020204" pitchFamily="34" charset="-122"/>
                <a:ea typeface="微软雅黑" panose="020B0503020204020204" pitchFamily="34" charset="-122"/>
              </a:rPr>
              <a:t>云端服务器</a:t>
            </a:r>
            <a:r>
              <a:rPr lang="zh-CN" altLang="en-US" sz="3200" i="1" dirty="0">
                <a:latin typeface="微软雅黑" panose="020B0503020204020204" pitchFamily="34" charset="-122"/>
                <a:ea typeface="微软雅黑" panose="020B0503020204020204" pitchFamily="34" charset="-122"/>
              </a:rPr>
              <a:t>，面向校</a:t>
            </a:r>
            <a:endParaRPr lang="en-US" altLang="zh-CN" sz="3200" i="1" dirty="0">
              <a:latin typeface="微软雅黑" panose="020B0503020204020204" pitchFamily="34" charset="-122"/>
              <a:ea typeface="微软雅黑" panose="020B0503020204020204" pitchFamily="34" charset="-122"/>
            </a:endParaRPr>
          </a:p>
          <a:p>
            <a:r>
              <a:rPr lang="en-US" altLang="zh-CN" sz="3200" i="1" dirty="0">
                <a:latin typeface="微软雅黑" panose="020B0503020204020204" pitchFamily="34" charset="-122"/>
                <a:ea typeface="微软雅黑" panose="020B0503020204020204" pitchFamily="34" charset="-122"/>
              </a:rPr>
              <a:t>    </a:t>
            </a:r>
            <a:r>
              <a:rPr lang="zh-CN" altLang="en-US" sz="3200" i="1" dirty="0">
                <a:latin typeface="微软雅黑" panose="020B0503020204020204" pitchFamily="34" charset="-122"/>
                <a:ea typeface="微软雅黑" panose="020B0503020204020204" pitchFamily="34" charset="-122"/>
              </a:rPr>
              <a:t>园学生或老师群体（如学</a:t>
            </a:r>
            <a:endParaRPr lang="en-US" altLang="zh-CN" sz="3200" i="1" dirty="0">
              <a:latin typeface="微软雅黑" panose="020B0503020204020204" pitchFamily="34" charset="-122"/>
              <a:ea typeface="微软雅黑" panose="020B0503020204020204" pitchFamily="34" charset="-122"/>
            </a:endParaRPr>
          </a:p>
          <a:p>
            <a:r>
              <a:rPr lang="en-US" altLang="zh-CN" sz="3200" i="1" dirty="0">
                <a:latin typeface="微软雅黑" panose="020B0503020204020204" pitchFamily="34" charset="-122"/>
                <a:ea typeface="微软雅黑" panose="020B0503020204020204" pitchFamily="34" charset="-122"/>
              </a:rPr>
              <a:t>   </a:t>
            </a:r>
            <a:r>
              <a:rPr lang="zh-CN" altLang="en-US" sz="3200" i="1" dirty="0">
                <a:latin typeface="微软雅黑" panose="020B0503020204020204" pitchFamily="34" charset="-122"/>
                <a:ea typeface="微软雅黑" panose="020B0503020204020204" pitchFamily="34" charset="-122"/>
              </a:rPr>
              <a:t>习类、社交类、生活类、</a:t>
            </a:r>
            <a:endParaRPr lang="en-US" altLang="zh-CN" sz="3200" i="1" dirty="0">
              <a:latin typeface="微软雅黑" panose="020B0503020204020204" pitchFamily="34" charset="-122"/>
              <a:ea typeface="微软雅黑" panose="020B0503020204020204" pitchFamily="34" charset="-122"/>
            </a:endParaRPr>
          </a:p>
          <a:p>
            <a:r>
              <a:rPr lang="en-US" altLang="zh-CN" sz="3200" i="1" dirty="0">
                <a:latin typeface="微软雅黑" panose="020B0503020204020204" pitchFamily="34" charset="-122"/>
                <a:ea typeface="微软雅黑" panose="020B0503020204020204" pitchFamily="34" charset="-122"/>
              </a:rPr>
              <a:t>  </a:t>
            </a:r>
            <a:r>
              <a:rPr lang="zh-CN" altLang="en-US" sz="3200" i="1" dirty="0">
                <a:latin typeface="微软雅黑" panose="020B0503020204020204" pitchFamily="34" charset="-122"/>
                <a:ea typeface="微软雅黑" panose="020B0503020204020204" pitchFamily="34" charset="-122"/>
              </a:rPr>
              <a:t>娱乐类等）的创新实用软</a:t>
            </a:r>
            <a:endParaRPr lang="en-US" altLang="zh-CN" sz="3200" i="1" dirty="0">
              <a:latin typeface="微软雅黑" panose="020B0503020204020204" pitchFamily="34" charset="-122"/>
              <a:ea typeface="微软雅黑" panose="020B0503020204020204" pitchFamily="34" charset="-122"/>
            </a:endParaRPr>
          </a:p>
          <a:p>
            <a:r>
              <a:rPr lang="en-US" altLang="zh-CN" sz="3200" i="1" dirty="0">
                <a:latin typeface="微软雅黑" panose="020B0503020204020204" pitchFamily="34" charset="-122"/>
                <a:ea typeface="微软雅黑" panose="020B0503020204020204" pitchFamily="34" charset="-122"/>
              </a:rPr>
              <a:t> </a:t>
            </a:r>
            <a:r>
              <a:rPr lang="zh-CN" altLang="en-US" sz="3200" i="1" dirty="0">
                <a:latin typeface="微软雅黑" panose="020B0503020204020204" pitchFamily="34" charset="-122"/>
                <a:ea typeface="微软雅黑" panose="020B0503020204020204" pitchFamily="34" charset="-122"/>
              </a:rPr>
              <a:t>件。可自由选择所使用的</a:t>
            </a:r>
            <a:endParaRPr lang="en-US" altLang="zh-CN" sz="3200" i="1" dirty="0">
              <a:latin typeface="微软雅黑" panose="020B0503020204020204" pitchFamily="34" charset="-122"/>
              <a:ea typeface="微软雅黑" panose="020B0503020204020204" pitchFamily="34" charset="-122"/>
            </a:endParaRPr>
          </a:p>
          <a:p>
            <a:r>
              <a:rPr lang="zh-CN" altLang="en-US" sz="3200" i="1" dirty="0">
                <a:latin typeface="微软雅黑" panose="020B0503020204020204" pitchFamily="34" charset="-122"/>
                <a:ea typeface="微软雅黑" panose="020B0503020204020204" pitchFamily="34" charset="-122"/>
              </a:rPr>
              <a:t>开发语言、开发平台。</a:t>
            </a:r>
          </a:p>
          <a:p>
            <a:endParaRPr lang="zh-CN" altLang="en-US" dirty="0"/>
          </a:p>
        </p:txBody>
      </p:sp>
      <p:sp>
        <p:nvSpPr>
          <p:cNvPr id="18" name="平行四边形 17"/>
          <p:cNvSpPr/>
          <p:nvPr/>
        </p:nvSpPr>
        <p:spPr>
          <a:xfrm>
            <a:off x="503928" y="757083"/>
            <a:ext cx="1929556" cy="1826341"/>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平行四边形 18"/>
          <p:cNvSpPr/>
          <p:nvPr/>
        </p:nvSpPr>
        <p:spPr>
          <a:xfrm>
            <a:off x="685824" y="899651"/>
            <a:ext cx="1929556" cy="1826341"/>
          </a:xfrm>
          <a:prstGeom prst="parallelogram">
            <a:avLst/>
          </a:prstGeom>
          <a:solidFill>
            <a:schemeClr val="accent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p:cNvGrpSpPr/>
          <p:nvPr/>
        </p:nvGrpSpPr>
        <p:grpSpPr>
          <a:xfrm>
            <a:off x="9788012" y="4814156"/>
            <a:ext cx="1521518" cy="1476034"/>
            <a:chOff x="8910508" y="4316361"/>
            <a:chExt cx="2095463" cy="2032822"/>
          </a:xfrm>
        </p:grpSpPr>
        <p:sp>
          <p:nvSpPr>
            <p:cNvPr id="20" name="平行四边形 19"/>
            <p:cNvSpPr/>
            <p:nvPr/>
          </p:nvSpPr>
          <p:spPr>
            <a:xfrm>
              <a:off x="8910508" y="4316361"/>
              <a:ext cx="1929556" cy="1826341"/>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平行四边形 20"/>
            <p:cNvSpPr/>
            <p:nvPr/>
          </p:nvSpPr>
          <p:spPr>
            <a:xfrm>
              <a:off x="9076415" y="4522842"/>
              <a:ext cx="1929556" cy="1826341"/>
            </a:xfrm>
            <a:prstGeom prst="parallelogram">
              <a:avLst/>
            </a:prstGeom>
            <a:solidFill>
              <a:schemeClr val="accent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文本框 1"/>
          <p:cNvSpPr txBox="1"/>
          <p:nvPr/>
        </p:nvSpPr>
        <p:spPr>
          <a:xfrm>
            <a:off x="4838218" y="650550"/>
            <a:ext cx="3264060" cy="923330"/>
          </a:xfrm>
          <a:prstGeom prst="rect">
            <a:avLst/>
          </a:prstGeom>
          <a:noFill/>
        </p:spPr>
        <p:txBody>
          <a:bodyPr wrap="square" rtlCol="0">
            <a:spAutoFit/>
          </a:bodyPr>
          <a:lstStyle/>
          <a:p>
            <a:r>
              <a:rPr lang="zh-CN" altLang="en-US" sz="5400" i="1" dirty="0">
                <a:latin typeface="方正综艺简体" panose="03000509000000000000" pitchFamily="65" charset="-122"/>
                <a:ea typeface="方正综艺简体" panose="03000509000000000000" pitchFamily="65" charset="-122"/>
              </a:rPr>
              <a:t>作品要求</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sp>
        <p:nvSpPr>
          <p:cNvPr id="11" name="文本框 10"/>
          <p:cNvSpPr txBox="1"/>
          <p:nvPr/>
        </p:nvSpPr>
        <p:spPr>
          <a:xfrm>
            <a:off x="2934416" y="312516"/>
            <a:ext cx="7940233" cy="2446824"/>
          </a:xfrm>
          <a:prstGeom prst="rect">
            <a:avLst/>
          </a:prstGeom>
          <a:noFill/>
        </p:spPr>
        <p:txBody>
          <a:bodyPr wrap="square" rtlCol="0">
            <a:spAutoFit/>
          </a:bodyPr>
          <a:lstStyle/>
          <a:p>
            <a:pPr>
              <a:lnSpc>
                <a:spcPct val="150000"/>
              </a:lnSpc>
            </a:pP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参赛队伍人数需为</a:t>
            </a:r>
            <a:r>
              <a:rPr lang="en-US" altLang="zh-CN" dirty="0">
                <a:latin typeface="微软雅黑" panose="020B0503020204020204" pitchFamily="34" charset="-122"/>
                <a:ea typeface="微软雅黑" panose="020B0503020204020204" pitchFamily="34" charset="-122"/>
              </a:rPr>
              <a:t>2-5</a:t>
            </a:r>
            <a:r>
              <a:rPr lang="zh-CN" altLang="en-US" dirty="0">
                <a:latin typeface="微软雅黑" panose="020B0503020204020204" pitchFamily="34" charset="-122"/>
                <a:ea typeface="微软雅黑" panose="020B0503020204020204" pitchFamily="34" charset="-122"/>
              </a:rPr>
              <a:t>人，其中</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人为队长，队伍配</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名指导老师。</a:t>
            </a:r>
          </a:p>
          <a:p>
            <a:pPr>
              <a:lnSpc>
                <a:spcPct val="150000"/>
              </a:lnSpc>
            </a:pPr>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比赛设置“</a:t>
            </a:r>
            <a:r>
              <a:rPr lang="zh-CN" altLang="en-US" b="1" dirty="0">
                <a:latin typeface="微软雅黑" panose="020B0503020204020204" pitchFamily="34" charset="-122"/>
                <a:ea typeface="微软雅黑" panose="020B0503020204020204" pitchFamily="34" charset="-122"/>
              </a:rPr>
              <a:t>专业组</a:t>
            </a:r>
            <a:r>
              <a:rPr lang="zh-CN" altLang="en-US" dirty="0">
                <a:latin typeface="微软雅黑" panose="020B0503020204020204" pitchFamily="34" charset="-122"/>
                <a:ea typeface="微软雅黑" panose="020B0503020204020204" pitchFamily="34" charset="-122"/>
              </a:rPr>
              <a:t>”与“</a:t>
            </a:r>
            <a:r>
              <a:rPr lang="zh-CN" altLang="en-US" b="1" dirty="0">
                <a:latin typeface="微软雅黑" panose="020B0503020204020204" pitchFamily="34" charset="-122"/>
                <a:ea typeface="微软雅黑" panose="020B0503020204020204" pitchFamily="34" charset="-122"/>
              </a:rPr>
              <a:t>非专业组</a:t>
            </a:r>
            <a:r>
              <a:rPr lang="zh-CN" altLang="en-US" dirty="0">
                <a:latin typeface="微软雅黑" panose="020B0503020204020204" pitchFamily="34" charset="-122"/>
                <a:ea typeface="微软雅黑" panose="020B0503020204020204" pitchFamily="34" charset="-122"/>
              </a:rPr>
              <a:t>”评比。</a:t>
            </a:r>
          </a:p>
          <a:p>
            <a:pPr>
              <a:lnSpc>
                <a:spcPct val="150000"/>
              </a:lnSpc>
            </a:pPr>
            <a:r>
              <a:rPr lang="zh-CN" altLang="en-US" b="1" u="sng" dirty="0">
                <a:latin typeface="微软雅黑" panose="020B0503020204020204" pitchFamily="34" charset="-122"/>
                <a:ea typeface="微软雅黑" panose="020B0503020204020204" pitchFamily="34" charset="-122"/>
              </a:rPr>
              <a:t>参评专业组评选的队伍，队伍构成不作要求；</a:t>
            </a:r>
            <a:endParaRPr lang="zh-CN" altLang="en-US" u="sng"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参评非专业组评选的队伍，要求队伍中</a:t>
            </a:r>
            <a:r>
              <a:rPr lang="en-US" altLang="zh-CN" dirty="0">
                <a:latin typeface="微软雅黑" panose="020B0503020204020204" pitchFamily="34" charset="-122"/>
                <a:ea typeface="微软雅黑" panose="020B0503020204020204" pitchFamily="34" charset="-122"/>
              </a:rPr>
              <a:t>IT</a:t>
            </a:r>
            <a:r>
              <a:rPr lang="zh-CN" altLang="en-US" dirty="0">
                <a:latin typeface="微软雅黑" panose="020B0503020204020204" pitchFamily="34" charset="-122"/>
                <a:ea typeface="微软雅黑" panose="020B0503020204020204" pitchFamily="34" charset="-122"/>
              </a:rPr>
              <a:t>类专业人数</a:t>
            </a:r>
            <a:r>
              <a:rPr lang="zh-CN" altLang="en-US" b="1" dirty="0">
                <a:latin typeface="微软雅黑" panose="020B0503020204020204" pitchFamily="34" charset="-122"/>
                <a:ea typeface="微软雅黑" panose="020B0503020204020204" pitchFamily="34" charset="-122"/>
              </a:rPr>
              <a:t>＜</a:t>
            </a:r>
            <a:r>
              <a:rPr lang="en-US" altLang="zh-CN" b="1" dirty="0">
                <a:latin typeface="微软雅黑" panose="020B0503020204020204" pitchFamily="34" charset="-122"/>
                <a:ea typeface="微软雅黑" panose="020B0503020204020204" pitchFamily="34" charset="-122"/>
              </a:rPr>
              <a:t>50%</a:t>
            </a:r>
            <a:r>
              <a:rPr lang="zh-CN" altLang="en-US" dirty="0">
                <a:latin typeface="微软雅黑" panose="020B0503020204020204" pitchFamily="34" charset="-122"/>
                <a:ea typeface="微软雅黑" panose="020B0503020204020204" pitchFamily="34" charset="-122"/>
              </a:rPr>
              <a:t>，</a:t>
            </a:r>
          </a:p>
          <a:p>
            <a:pPr>
              <a:lnSpc>
                <a:spcPct val="150000"/>
              </a:lnSpc>
            </a:pPr>
            <a:r>
              <a:rPr lang="zh-CN" altLang="en-US" dirty="0">
                <a:latin typeface="微软雅黑" panose="020B0503020204020204" pitchFamily="34" charset="-122"/>
                <a:ea typeface="微软雅黑" panose="020B0503020204020204" pitchFamily="34" charset="-122"/>
              </a:rPr>
              <a:t>例：</a:t>
            </a:r>
          </a:p>
          <a:p>
            <a:endParaRPr lang="zh-CN" altLang="en-US" dirty="0"/>
          </a:p>
        </p:txBody>
      </p:sp>
      <p:graphicFrame>
        <p:nvGraphicFramePr>
          <p:cNvPr id="12" name="表格 11"/>
          <p:cNvGraphicFramePr>
            <a:graphicFrameLocks noGrp="1"/>
          </p:cNvGraphicFramePr>
          <p:nvPr/>
        </p:nvGraphicFramePr>
        <p:xfrm>
          <a:off x="3564380" y="2118638"/>
          <a:ext cx="4769392" cy="2937918"/>
        </p:xfrm>
        <a:graphic>
          <a:graphicData uri="http://schemas.openxmlformats.org/drawingml/2006/table">
            <a:tbl>
              <a:tblPr>
                <a:tableStyleId>{5C22544A-7EE6-4342-B048-85BDC9FD1C3A}</a:tableStyleId>
              </a:tblPr>
              <a:tblGrid>
                <a:gridCol w="2384696">
                  <a:extLst>
                    <a:ext uri="{9D8B030D-6E8A-4147-A177-3AD203B41FA5}">
                      <a16:colId xmlns:a16="http://schemas.microsoft.com/office/drawing/2014/main" val="20000"/>
                    </a:ext>
                  </a:extLst>
                </a:gridCol>
                <a:gridCol w="2384696">
                  <a:extLst>
                    <a:ext uri="{9D8B030D-6E8A-4147-A177-3AD203B41FA5}">
                      <a16:colId xmlns:a16="http://schemas.microsoft.com/office/drawing/2014/main" val="20001"/>
                    </a:ext>
                  </a:extLst>
                </a:gridCol>
              </a:tblGrid>
              <a:tr h="844379">
                <a:tc>
                  <a:txBody>
                    <a:bodyPr/>
                    <a:lstStyle/>
                    <a:p>
                      <a:pPr marL="0" marR="0" indent="0" algn="ctr">
                        <a:lnSpc>
                          <a:spcPct val="150000"/>
                        </a:lnSpc>
                        <a:spcBef>
                          <a:spcPts val="0"/>
                        </a:spcBef>
                        <a:spcAft>
                          <a:spcPts val="0"/>
                        </a:spcAft>
                      </a:pPr>
                      <a:r>
                        <a:rPr lang="zh-CN" altLang="en-US" sz="1800" kern="100" dirty="0">
                          <a:effectLst/>
                          <a:latin typeface="微软雅黑" panose="020B0503020204020204" pitchFamily="34" charset="-122"/>
                          <a:ea typeface="微软雅黑" panose="020B0503020204020204" pitchFamily="34" charset="-122"/>
                        </a:rPr>
                        <a:t>非专业组队伍总人数</a:t>
                      </a:r>
                      <a:endParaRPr lang="zh-CN" altLang="en-US" sz="18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a:tc>
                <a:tc>
                  <a:txBody>
                    <a:bodyPr/>
                    <a:lstStyle/>
                    <a:p>
                      <a:pPr marL="0" marR="0" indent="0" algn="ctr">
                        <a:lnSpc>
                          <a:spcPct val="150000"/>
                        </a:lnSpc>
                        <a:spcBef>
                          <a:spcPts val="0"/>
                        </a:spcBef>
                        <a:spcAft>
                          <a:spcPts val="0"/>
                        </a:spcAft>
                      </a:pPr>
                      <a:r>
                        <a:rPr lang="zh-CN" altLang="en-US" sz="1800" kern="100" dirty="0">
                          <a:effectLst/>
                          <a:latin typeface="微软雅黑" panose="020B0503020204020204" pitchFamily="34" charset="-122"/>
                          <a:ea typeface="微软雅黑" panose="020B0503020204020204" pitchFamily="34" charset="-122"/>
                        </a:rPr>
                        <a:t>其中</a:t>
                      </a:r>
                      <a:r>
                        <a:rPr lang="en-US" altLang="zh-CN" sz="1800" kern="100" dirty="0">
                          <a:effectLst/>
                          <a:latin typeface="微软雅黑" panose="020B0503020204020204" pitchFamily="34" charset="-122"/>
                          <a:ea typeface="微软雅黑" panose="020B0503020204020204" pitchFamily="34" charset="-122"/>
                        </a:rPr>
                        <a:t>IT</a:t>
                      </a:r>
                      <a:r>
                        <a:rPr lang="zh-CN" altLang="en-US" sz="1800" kern="100" dirty="0">
                          <a:effectLst/>
                          <a:latin typeface="微软雅黑" panose="020B0503020204020204" pitchFamily="34" charset="-122"/>
                          <a:ea typeface="微软雅黑" panose="020B0503020204020204" pitchFamily="34" charset="-122"/>
                        </a:rPr>
                        <a:t>类专业人数（至多）</a:t>
                      </a:r>
                      <a:endParaRPr lang="zh-CN" altLang="en-US" sz="18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a:tc>
                <a:extLst>
                  <a:ext uri="{0D108BD9-81ED-4DB2-BD59-A6C34878D82A}">
                    <a16:rowId xmlns:a16="http://schemas.microsoft.com/office/drawing/2014/main" val="10000"/>
                  </a:ext>
                </a:extLst>
              </a:tr>
              <a:tr h="517992">
                <a:tc>
                  <a:txBody>
                    <a:bodyPr/>
                    <a:lstStyle/>
                    <a:p>
                      <a:pPr marL="0" marR="0" indent="0" algn="ctr">
                        <a:lnSpc>
                          <a:spcPct val="150000"/>
                        </a:lnSpc>
                        <a:spcBef>
                          <a:spcPts val="0"/>
                        </a:spcBef>
                        <a:spcAft>
                          <a:spcPts val="0"/>
                        </a:spcAft>
                      </a:pPr>
                      <a:r>
                        <a:rPr lang="en-US" altLang="zh-CN" sz="1800" kern="100" dirty="0">
                          <a:effectLst/>
                        </a:rPr>
                        <a:t>2</a:t>
                      </a:r>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tc>
                <a:tc>
                  <a:txBody>
                    <a:bodyPr/>
                    <a:lstStyle/>
                    <a:p>
                      <a:pPr marL="0" marR="0" indent="0" algn="ctr">
                        <a:lnSpc>
                          <a:spcPct val="150000"/>
                        </a:lnSpc>
                        <a:spcBef>
                          <a:spcPts val="0"/>
                        </a:spcBef>
                        <a:spcAft>
                          <a:spcPts val="0"/>
                        </a:spcAft>
                      </a:pPr>
                      <a:r>
                        <a:rPr lang="en-US" altLang="zh-CN" sz="1800" kern="100">
                          <a:effectLst/>
                        </a:rPr>
                        <a:t>0</a:t>
                      </a:r>
                      <a:endParaRPr lang="zh-CN" altLang="en-US"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tc>
                <a:extLst>
                  <a:ext uri="{0D108BD9-81ED-4DB2-BD59-A6C34878D82A}">
                    <a16:rowId xmlns:a16="http://schemas.microsoft.com/office/drawing/2014/main" val="10001"/>
                  </a:ext>
                </a:extLst>
              </a:tr>
              <a:tr h="517992">
                <a:tc>
                  <a:txBody>
                    <a:bodyPr/>
                    <a:lstStyle/>
                    <a:p>
                      <a:pPr marL="0" marR="0" indent="0" algn="ctr">
                        <a:lnSpc>
                          <a:spcPct val="150000"/>
                        </a:lnSpc>
                        <a:spcBef>
                          <a:spcPts val="0"/>
                        </a:spcBef>
                        <a:spcAft>
                          <a:spcPts val="0"/>
                        </a:spcAft>
                      </a:pPr>
                      <a:r>
                        <a:rPr lang="en-US" altLang="zh-CN" sz="1800" kern="100" dirty="0">
                          <a:effectLst/>
                        </a:rPr>
                        <a:t>3</a:t>
                      </a:r>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tc>
                <a:tc>
                  <a:txBody>
                    <a:bodyPr/>
                    <a:lstStyle/>
                    <a:p>
                      <a:pPr marL="0" marR="0" indent="0" algn="ctr">
                        <a:lnSpc>
                          <a:spcPct val="150000"/>
                        </a:lnSpc>
                        <a:spcBef>
                          <a:spcPts val="0"/>
                        </a:spcBef>
                        <a:spcAft>
                          <a:spcPts val="0"/>
                        </a:spcAft>
                      </a:pPr>
                      <a:r>
                        <a:rPr lang="en-US" altLang="zh-CN" sz="1800" kern="100" dirty="0">
                          <a:effectLst/>
                        </a:rPr>
                        <a:t>1</a:t>
                      </a:r>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tc>
                <a:extLst>
                  <a:ext uri="{0D108BD9-81ED-4DB2-BD59-A6C34878D82A}">
                    <a16:rowId xmlns:a16="http://schemas.microsoft.com/office/drawing/2014/main" val="10002"/>
                  </a:ext>
                </a:extLst>
              </a:tr>
              <a:tr h="517992">
                <a:tc>
                  <a:txBody>
                    <a:bodyPr/>
                    <a:lstStyle/>
                    <a:p>
                      <a:pPr marL="0" marR="0" indent="0" algn="ctr">
                        <a:lnSpc>
                          <a:spcPct val="150000"/>
                        </a:lnSpc>
                        <a:spcBef>
                          <a:spcPts val="0"/>
                        </a:spcBef>
                        <a:spcAft>
                          <a:spcPts val="0"/>
                        </a:spcAft>
                      </a:pPr>
                      <a:r>
                        <a:rPr lang="en-US" altLang="zh-CN" sz="1800" kern="100" dirty="0">
                          <a:effectLst/>
                        </a:rPr>
                        <a:t>4</a:t>
                      </a:r>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tc>
                <a:tc>
                  <a:txBody>
                    <a:bodyPr/>
                    <a:lstStyle/>
                    <a:p>
                      <a:pPr marL="0" marR="0" indent="0" algn="ctr">
                        <a:lnSpc>
                          <a:spcPct val="150000"/>
                        </a:lnSpc>
                        <a:spcBef>
                          <a:spcPts val="0"/>
                        </a:spcBef>
                        <a:spcAft>
                          <a:spcPts val="0"/>
                        </a:spcAft>
                      </a:pPr>
                      <a:r>
                        <a:rPr lang="en-US" altLang="zh-CN" sz="1800" kern="100">
                          <a:effectLst/>
                        </a:rPr>
                        <a:t>1</a:t>
                      </a:r>
                      <a:endParaRPr lang="zh-CN" altLang="en-US"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tc>
                <a:extLst>
                  <a:ext uri="{0D108BD9-81ED-4DB2-BD59-A6C34878D82A}">
                    <a16:rowId xmlns:a16="http://schemas.microsoft.com/office/drawing/2014/main" val="10003"/>
                  </a:ext>
                </a:extLst>
              </a:tr>
              <a:tr h="517992">
                <a:tc>
                  <a:txBody>
                    <a:bodyPr/>
                    <a:lstStyle/>
                    <a:p>
                      <a:pPr marL="0" marR="0" indent="0" algn="ctr">
                        <a:lnSpc>
                          <a:spcPct val="150000"/>
                        </a:lnSpc>
                        <a:spcBef>
                          <a:spcPts val="0"/>
                        </a:spcBef>
                        <a:spcAft>
                          <a:spcPts val="0"/>
                        </a:spcAft>
                      </a:pPr>
                      <a:r>
                        <a:rPr lang="en-US" altLang="zh-CN" sz="1800" kern="100" dirty="0">
                          <a:effectLst/>
                        </a:rPr>
                        <a:t>5</a:t>
                      </a:r>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tc>
                <a:tc>
                  <a:txBody>
                    <a:bodyPr/>
                    <a:lstStyle/>
                    <a:p>
                      <a:pPr marL="0" marR="0" indent="0" algn="ctr">
                        <a:lnSpc>
                          <a:spcPct val="150000"/>
                        </a:lnSpc>
                        <a:spcBef>
                          <a:spcPts val="0"/>
                        </a:spcBef>
                        <a:spcAft>
                          <a:spcPts val="0"/>
                        </a:spcAft>
                      </a:pPr>
                      <a:r>
                        <a:rPr lang="en-US" altLang="zh-CN" sz="1800" kern="100" dirty="0">
                          <a:effectLst/>
                        </a:rPr>
                        <a:t>2</a:t>
                      </a:r>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tc>
                <a:extLst>
                  <a:ext uri="{0D108BD9-81ED-4DB2-BD59-A6C34878D82A}">
                    <a16:rowId xmlns:a16="http://schemas.microsoft.com/office/drawing/2014/main" val="10004"/>
                  </a:ext>
                </a:extLst>
              </a:tr>
            </a:tbl>
          </a:graphicData>
        </a:graphic>
      </p:graphicFrame>
      <p:sp>
        <p:nvSpPr>
          <p:cNvPr id="13" name="文本框 12"/>
          <p:cNvSpPr txBox="1"/>
          <p:nvPr/>
        </p:nvSpPr>
        <p:spPr>
          <a:xfrm>
            <a:off x="2309382" y="5497975"/>
            <a:ext cx="8154131" cy="1200329"/>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（注：①计算机科学与技术、软件工程、网络工程、信息管理与信息系统、电子信息工程，光信息科学与技术，电子科学与技术为</a:t>
            </a:r>
            <a:r>
              <a:rPr lang="en-US" altLang="zh-CN" dirty="0">
                <a:latin typeface="微软雅黑" panose="020B0503020204020204" pitchFamily="34" charset="-122"/>
                <a:ea typeface="微软雅黑" panose="020B0503020204020204" pitchFamily="34" charset="-122"/>
              </a:rPr>
              <a:t>IT</a:t>
            </a:r>
            <a:r>
              <a:rPr lang="zh-CN" altLang="en-US" dirty="0">
                <a:latin typeface="微软雅黑" panose="020B0503020204020204" pitchFamily="34" charset="-122"/>
                <a:ea typeface="微软雅黑" panose="020B0503020204020204" pitchFamily="34" charset="-122"/>
              </a:rPr>
              <a:t>类专业；②电子类（未分专业前和其他专业为非</a:t>
            </a:r>
            <a:r>
              <a:rPr lang="en-US" altLang="zh-CN" dirty="0">
                <a:latin typeface="微软雅黑" panose="020B0503020204020204" pitchFamily="34" charset="-122"/>
                <a:ea typeface="微软雅黑" panose="020B0503020204020204" pitchFamily="34" charset="-122"/>
              </a:rPr>
              <a:t>IT</a:t>
            </a:r>
            <a:r>
              <a:rPr lang="zh-CN" altLang="en-US" dirty="0">
                <a:latin typeface="微软雅黑" panose="020B0503020204020204" pitchFamily="34" charset="-122"/>
                <a:ea typeface="微软雅黑" panose="020B0503020204020204" pitchFamily="34" charset="-122"/>
              </a:rPr>
              <a:t>类专业；鼓励跨学院组队）</a:t>
            </a:r>
          </a:p>
          <a:p>
            <a:endParaRPr lang="zh-CN" altLang="en-US" dirty="0"/>
          </a:p>
        </p:txBody>
      </p:sp>
      <p:sp>
        <p:nvSpPr>
          <p:cNvPr id="14" name="文本框 13"/>
          <p:cNvSpPr txBox="1"/>
          <p:nvPr/>
        </p:nvSpPr>
        <p:spPr>
          <a:xfrm>
            <a:off x="1110221" y="407069"/>
            <a:ext cx="677108" cy="4441143"/>
          </a:xfrm>
          <a:prstGeom prst="rect">
            <a:avLst/>
          </a:prstGeom>
          <a:noFill/>
        </p:spPr>
        <p:txBody>
          <a:bodyPr vert="eaVert" wrap="square" rtlCol="0">
            <a:spAutoFit/>
          </a:bodyPr>
          <a:lstStyle/>
          <a:p>
            <a:r>
              <a:rPr lang="zh-CN" altLang="en-US" sz="3200" dirty="0">
                <a:latin typeface="方正综艺简体" panose="03000509000000000000" pitchFamily="65" charset="-122"/>
                <a:ea typeface="方正综艺简体" panose="03000509000000000000" pitchFamily="65" charset="-122"/>
              </a:rPr>
              <a:t>参赛队伍要求</a:t>
            </a:r>
          </a:p>
        </p:txBody>
      </p:sp>
    </p:spTree>
  </p:cSld>
  <p:clrMapOvr>
    <a:masterClrMapping/>
  </p:clrMapOvr>
</p:sld>
</file>

<file path=ppt/theme/theme1.xml><?xml version="1.0" encoding="utf-8"?>
<a:theme xmlns:a="http://schemas.openxmlformats.org/drawingml/2006/main" name="平面">
  <a:themeElements>
    <a:clrScheme name="平面">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平面">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平面">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TotalTime>
  <Words>1681</Words>
  <Application>Microsoft Office PowerPoint</Application>
  <PresentationFormat>宽屏</PresentationFormat>
  <Paragraphs>194</Paragraphs>
  <Slides>35</Slides>
  <Notes>26</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35</vt:i4>
      </vt:variant>
    </vt:vector>
  </HeadingPairs>
  <TitlesOfParts>
    <vt:vector size="42" baseType="lpstr">
      <vt:lpstr>Calibri</vt:lpstr>
      <vt:lpstr>Trebuchet MS</vt:lpstr>
      <vt:lpstr>Wingdings 3</vt:lpstr>
      <vt:lpstr>等线</vt:lpstr>
      <vt:lpstr>方正综艺简体</vt:lpstr>
      <vt:lpstr>微软雅黑</vt:lpstr>
      <vt:lpstr>平面</vt:lpstr>
      <vt:lpstr>    第十五届IT文化节   第三届易班轻应用开发大赛 宣讲会</vt:lpstr>
      <vt:lpstr>PowerPoint 演示文稿</vt:lpstr>
      <vt:lpstr>IT文化节简介</vt:lpstr>
      <vt:lpstr>比赛说明</vt:lpstr>
      <vt:lpstr>比赛时间</vt:lpstr>
      <vt:lpstr>PowerPoint 演示文稿</vt:lpstr>
      <vt:lpstr>赛制说明</vt:lpstr>
      <vt:lpstr>PowerPoint 演示文稿</vt:lpstr>
      <vt:lpstr>PowerPoint 演示文稿</vt:lpstr>
      <vt:lpstr>作品提交形式</vt:lpstr>
      <vt:lpstr>PowerPoint 演示文稿</vt:lpstr>
      <vt:lpstr>上海易班审核 及 作品上线评奖须知</vt:lpstr>
      <vt:lpstr>PowerPoint 演示文稿</vt:lpstr>
      <vt:lpstr>比赛评分制度</vt:lpstr>
      <vt:lpstr>PowerPoint 演示文稿</vt:lpstr>
      <vt:lpstr>奖项及奖品设置</vt:lpstr>
      <vt:lpstr>PowerPoint 演示文稿</vt:lpstr>
      <vt:lpstr>报名方式</vt:lpstr>
      <vt:lpstr>PowerPoint 演示文稿</vt:lpstr>
      <vt:lpstr>易班平台简介</vt:lpstr>
      <vt:lpstr>PowerPoint 演示文稿</vt:lpstr>
      <vt:lpstr>申请开发者介绍</vt:lpstr>
      <vt:lpstr>PowerPoint 演示文稿</vt:lpstr>
      <vt:lpstr>PowerPoint 演示文稿</vt:lpstr>
      <vt:lpstr>PowerPoint 演示文稿</vt:lpstr>
      <vt:lpstr>PowerPoint 演示文稿</vt:lpstr>
      <vt:lpstr>优秀作品展示</vt:lpstr>
      <vt:lpstr>PowerPoint 演示文稿</vt:lpstr>
      <vt:lpstr>PowerPoint 演示文稿</vt:lpstr>
      <vt:lpstr>PowerPoint 演示文稿</vt:lpstr>
      <vt:lpstr>PowerPoint 演示文稿</vt:lpstr>
      <vt:lpstr>答疑环节</vt:lpstr>
      <vt:lpstr>PowerPoint 演示文稿</vt:lpstr>
      <vt:lpstr>PowerPoint 演示文稿</vt:lpstr>
      <vt:lpstr>易班</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IT文化节   应用软件开发大赛 宣讲会</dc:title>
  <dc:creator>2865275742@qq.com</dc:creator>
  <cp:lastModifiedBy>2865275742@qq.com</cp:lastModifiedBy>
  <cp:revision>110</cp:revision>
  <dcterms:created xsi:type="dcterms:W3CDTF">2019-04-05T07:00:00Z</dcterms:created>
  <dcterms:modified xsi:type="dcterms:W3CDTF">2019-04-26T13:03:39Z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2052-11.1.0.8612</vt:lpwstr>
  </property>
</Properties>
</file>